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927" r:id="rId2"/>
    <p:sldMasterId id="2147483993" r:id="rId3"/>
  </p:sldMasterIdLst>
  <p:notesMasterIdLst>
    <p:notesMasterId r:id="rId38"/>
  </p:notesMasterIdLst>
  <p:handoutMasterIdLst>
    <p:handoutMasterId r:id="rId39"/>
  </p:handoutMasterIdLst>
  <p:sldIdLst>
    <p:sldId id="1140" r:id="rId4"/>
    <p:sldId id="977" r:id="rId5"/>
    <p:sldId id="1102" r:id="rId6"/>
    <p:sldId id="1139" r:id="rId7"/>
    <p:sldId id="1080" r:id="rId8"/>
    <p:sldId id="1081" r:id="rId9"/>
    <p:sldId id="1036" r:id="rId10"/>
    <p:sldId id="1034" r:id="rId11"/>
    <p:sldId id="1121" r:id="rId12"/>
    <p:sldId id="1122" r:id="rId13"/>
    <p:sldId id="1035" r:id="rId14"/>
    <p:sldId id="1137" r:id="rId15"/>
    <p:sldId id="1089" r:id="rId16"/>
    <p:sldId id="1053" r:id="rId17"/>
    <p:sldId id="1072" r:id="rId18"/>
    <p:sldId id="1051" r:id="rId19"/>
    <p:sldId id="1117" r:id="rId20"/>
    <p:sldId id="1114" r:id="rId21"/>
    <p:sldId id="1147" r:id="rId22"/>
    <p:sldId id="1135" r:id="rId23"/>
    <p:sldId id="1037" r:id="rId24"/>
    <p:sldId id="1038" r:id="rId25"/>
    <p:sldId id="1074" r:id="rId26"/>
    <p:sldId id="1101" r:id="rId27"/>
    <p:sldId id="1118" r:id="rId28"/>
    <p:sldId id="1086" r:id="rId29"/>
    <p:sldId id="1087" r:id="rId30"/>
    <p:sldId id="1088" r:id="rId31"/>
    <p:sldId id="1136" r:id="rId32"/>
    <p:sldId id="1119" r:id="rId33"/>
    <p:sldId id="1120" r:id="rId34"/>
    <p:sldId id="1084" r:id="rId35"/>
    <p:sldId id="1131" r:id="rId36"/>
    <p:sldId id="1078" r:id="rId37"/>
  </p:sldIdLst>
  <p:sldSz cx="24382413" cy="13716000"/>
  <p:notesSz cx="6858000" cy="9144000"/>
  <p:defaultTextStyle>
    <a:defPPr>
      <a:defRPr lang="ru-RU"/>
    </a:defPPr>
    <a:lvl1pPr marL="0" algn="l" defTabSz="1828595" rtl="0" eaLnBrk="1" latinLnBrk="0" hangingPunct="1">
      <a:defRPr sz="3600" kern="1200">
        <a:solidFill>
          <a:schemeClr val="tx1"/>
        </a:solidFill>
        <a:latin typeface="+mn-lt"/>
        <a:ea typeface="+mn-ea"/>
        <a:cs typeface="+mn-cs"/>
      </a:defRPr>
    </a:lvl1pPr>
    <a:lvl2pPr marL="914298" algn="l" defTabSz="1828595" rtl="0" eaLnBrk="1" latinLnBrk="0" hangingPunct="1">
      <a:defRPr sz="3600" kern="1200">
        <a:solidFill>
          <a:schemeClr val="tx1"/>
        </a:solidFill>
        <a:latin typeface="+mn-lt"/>
        <a:ea typeface="+mn-ea"/>
        <a:cs typeface="+mn-cs"/>
      </a:defRPr>
    </a:lvl2pPr>
    <a:lvl3pPr marL="1828595" algn="l" defTabSz="1828595" rtl="0" eaLnBrk="1" latinLnBrk="0" hangingPunct="1">
      <a:defRPr sz="3600" kern="1200">
        <a:solidFill>
          <a:schemeClr val="tx1"/>
        </a:solidFill>
        <a:latin typeface="+mn-lt"/>
        <a:ea typeface="+mn-ea"/>
        <a:cs typeface="+mn-cs"/>
      </a:defRPr>
    </a:lvl3pPr>
    <a:lvl4pPr marL="2742893" algn="l" defTabSz="1828595" rtl="0" eaLnBrk="1" latinLnBrk="0" hangingPunct="1">
      <a:defRPr sz="3600" kern="1200">
        <a:solidFill>
          <a:schemeClr val="tx1"/>
        </a:solidFill>
        <a:latin typeface="+mn-lt"/>
        <a:ea typeface="+mn-ea"/>
        <a:cs typeface="+mn-cs"/>
      </a:defRPr>
    </a:lvl4pPr>
    <a:lvl5pPr marL="3657189" algn="l" defTabSz="1828595" rtl="0" eaLnBrk="1" latinLnBrk="0" hangingPunct="1">
      <a:defRPr sz="3600" kern="1200">
        <a:solidFill>
          <a:schemeClr val="tx1"/>
        </a:solidFill>
        <a:latin typeface="+mn-lt"/>
        <a:ea typeface="+mn-ea"/>
        <a:cs typeface="+mn-cs"/>
      </a:defRPr>
    </a:lvl5pPr>
    <a:lvl6pPr marL="4571485" algn="l" defTabSz="1828595" rtl="0" eaLnBrk="1" latinLnBrk="0" hangingPunct="1">
      <a:defRPr sz="3600" kern="1200">
        <a:solidFill>
          <a:schemeClr val="tx1"/>
        </a:solidFill>
        <a:latin typeface="+mn-lt"/>
        <a:ea typeface="+mn-ea"/>
        <a:cs typeface="+mn-cs"/>
      </a:defRPr>
    </a:lvl6pPr>
    <a:lvl7pPr marL="5485784" algn="l" defTabSz="1828595" rtl="0" eaLnBrk="1" latinLnBrk="0" hangingPunct="1">
      <a:defRPr sz="3600" kern="1200">
        <a:solidFill>
          <a:schemeClr val="tx1"/>
        </a:solidFill>
        <a:latin typeface="+mn-lt"/>
        <a:ea typeface="+mn-ea"/>
        <a:cs typeface="+mn-cs"/>
      </a:defRPr>
    </a:lvl7pPr>
    <a:lvl8pPr marL="6400080" algn="l" defTabSz="1828595" rtl="0" eaLnBrk="1" latinLnBrk="0" hangingPunct="1">
      <a:defRPr sz="3600" kern="1200">
        <a:solidFill>
          <a:schemeClr val="tx1"/>
        </a:solidFill>
        <a:latin typeface="+mn-lt"/>
        <a:ea typeface="+mn-ea"/>
        <a:cs typeface="+mn-cs"/>
      </a:defRPr>
    </a:lvl8pPr>
    <a:lvl9pPr marL="7314378" algn="l" defTabSz="182859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1140"/>
            <p14:sldId id="977"/>
            <p14:sldId id="1102"/>
            <p14:sldId id="1139"/>
            <p14:sldId id="1080"/>
            <p14:sldId id="1081"/>
            <p14:sldId id="1036"/>
            <p14:sldId id="1034"/>
            <p14:sldId id="1121"/>
            <p14:sldId id="1122"/>
            <p14:sldId id="1035"/>
            <p14:sldId id="1137"/>
            <p14:sldId id="1089"/>
            <p14:sldId id="1053"/>
            <p14:sldId id="1072"/>
            <p14:sldId id="1051"/>
            <p14:sldId id="1117"/>
            <p14:sldId id="1114"/>
            <p14:sldId id="1147"/>
            <p14:sldId id="1135"/>
            <p14:sldId id="1037"/>
            <p14:sldId id="1038"/>
            <p14:sldId id="1074"/>
            <p14:sldId id="1101"/>
            <p14:sldId id="1118"/>
            <p14:sldId id="1086"/>
            <p14:sldId id="1087"/>
            <p14:sldId id="1088"/>
            <p14:sldId id="1136"/>
            <p14:sldId id="1119"/>
            <p14:sldId id="1120"/>
            <p14:sldId id="1084"/>
            <p14:sldId id="1131"/>
            <p14:sldId id="1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000"/>
    <a:srgbClr val="FE8C00"/>
    <a:srgbClr val="F4F6F5"/>
    <a:srgbClr val="E3FB95"/>
    <a:srgbClr val="008C33"/>
    <a:srgbClr val="00B341"/>
    <a:srgbClr val="1BA560"/>
    <a:srgbClr val="23B324"/>
    <a:srgbClr val="4A78BC"/>
    <a:srgbClr val="00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77364" autoAdjust="0"/>
  </p:normalViewPr>
  <p:slideViewPr>
    <p:cSldViewPr snapToGrid="0">
      <p:cViewPr varScale="1">
        <p:scale>
          <a:sx n="50" d="100"/>
          <a:sy n="50" d="100"/>
        </p:scale>
        <p:origin x="2200" y="1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showGuides="1">
      <p:cViewPr varScale="1">
        <p:scale>
          <a:sx n="137" d="100"/>
          <a:sy n="137" d="100"/>
        </p:scale>
        <p:origin x="4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Sheet1!$A$2</c:f>
              <c:strCache>
                <c:ptCount val="1"/>
                <c:pt idx="0">
                  <c:v>CatBoost total time</c:v>
                </c:pt>
              </c:strCache>
            </c:strRef>
          </c:tx>
          <c:spPr>
            <a:solidFill>
              <a:schemeClr val="bg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7-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Sheet1!$B$2:$D$2</c:f>
              <c:numCache>
                <c:formatCode>0.0</c:formatCode>
                <c:ptCount val="3"/>
                <c:pt idx="0">
                  <c:v>49.5</c:v>
                </c:pt>
                <c:pt idx="1">
                  <c:v>44.5</c:v>
                </c:pt>
                <c:pt idx="2">
                  <c:v>325.60000000000002</c:v>
                </c:pt>
              </c:numCache>
            </c:numRef>
          </c:val>
          <c:extLst>
            <c:ext xmlns:c16="http://schemas.microsoft.com/office/drawing/2014/chart" uri="{C3380CC4-5D6E-409C-BE32-E72D297353CC}">
              <c16:uniqueId val="{00000000-1E26-B048-9EF5-7ED51E631AF6}"/>
            </c:ext>
          </c:extLst>
        </c:ser>
        <c:ser>
          <c:idx val="1"/>
          <c:order val="1"/>
          <c:tx>
            <c:strRef>
              <c:f>Sheet1!$A$3</c:f>
              <c:strCache>
                <c:ptCount val="1"/>
                <c:pt idx="0">
                  <c:v>LightGbm total time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Sheet1!$B$3:$D$3</c:f>
              <c:numCache>
                <c:formatCode>0.0</c:formatCode>
                <c:ptCount val="3"/>
                <c:pt idx="0">
                  <c:v>143.69999999999999</c:v>
                </c:pt>
                <c:pt idx="1">
                  <c:v>396.1</c:v>
                </c:pt>
                <c:pt idx="2">
                  <c:v>1195</c:v>
                </c:pt>
              </c:numCache>
            </c:numRef>
          </c:val>
          <c:extLst>
            <c:ext xmlns:c16="http://schemas.microsoft.com/office/drawing/2014/chart" uri="{C3380CC4-5D6E-409C-BE32-E72D297353CC}">
              <c16:uniqueId val="{00000005-1E26-B048-9EF5-7ED51E631AF6}"/>
            </c:ext>
          </c:extLst>
        </c:ser>
        <c:ser>
          <c:idx val="2"/>
          <c:order val="2"/>
          <c:tx>
            <c:strRef>
              <c:f>Sheet1!$A$4</c:f>
              <c:strCache>
                <c:ptCount val="1"/>
                <c:pt idx="0">
                  <c:v>XGBoost total time</c:v>
                </c:pt>
              </c:strCache>
            </c:strRef>
          </c:tx>
          <c:spPr>
            <a:solidFill>
              <a:schemeClr val="accent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8-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Sheet1!$B$4:$D$4</c:f>
              <c:numCache>
                <c:formatCode>0.0</c:formatCode>
                <c:ptCount val="3"/>
                <c:pt idx="0">
                  <c:v>95.9</c:v>
                </c:pt>
                <c:pt idx="1">
                  <c:v>564.1</c:v>
                </c:pt>
                <c:pt idx="2">
                  <c:v>255.1</c:v>
                </c:pt>
              </c:numCache>
            </c:numRef>
          </c:val>
          <c:extLst>
            <c:ext xmlns:c16="http://schemas.microsoft.com/office/drawing/2014/chart" uri="{C3380CC4-5D6E-409C-BE32-E72D297353CC}">
              <c16:uniqueId val="{00000006-1E26-B048-9EF5-7ED51E631AF6}"/>
            </c:ext>
          </c:extLst>
        </c:ser>
        <c:dLbls>
          <c:dLblPos val="inBase"/>
          <c:showLegendKey val="0"/>
          <c:showVal val="1"/>
          <c:showCatName val="0"/>
          <c:showSerName val="0"/>
          <c:showPercent val="0"/>
          <c:showBubbleSize val="0"/>
        </c:dLbls>
        <c:gapWidth val="267"/>
        <c:overlap val="-43"/>
        <c:axId val="1064764943"/>
        <c:axId val="1047109183"/>
      </c:barChart>
      <c:catAx>
        <c:axId val="10647649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800" b="0" i="0" u="none" strike="noStrike" kern="1200" cap="none" spc="0" normalizeH="0" baseline="0">
                <a:solidFill>
                  <a:schemeClr val="dk1">
                    <a:lumMod val="65000"/>
                    <a:lumOff val="35000"/>
                  </a:schemeClr>
                </a:solidFill>
                <a:latin typeface="+mn-lt"/>
                <a:ea typeface="+mn-ea"/>
                <a:cs typeface="+mn-cs"/>
              </a:defRPr>
            </a:pPr>
            <a:endParaRPr lang="en-RU"/>
          </a:p>
        </c:txPr>
        <c:crossAx val="1047109183"/>
        <c:crosses val="autoZero"/>
        <c:auto val="1"/>
        <c:lblAlgn val="ctr"/>
        <c:lblOffset val="100"/>
        <c:noMultiLvlLbl val="0"/>
      </c:catAx>
      <c:valAx>
        <c:axId val="104710918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r>
                  <a:rPr lang="en-GB" sz="3600" dirty="0"/>
                  <a:t>Training</a:t>
                </a:r>
                <a:r>
                  <a:rPr lang="en-GB" sz="3600" baseline="0" dirty="0"/>
                  <a:t> time seconds</a:t>
                </a:r>
              </a:p>
            </c:rich>
          </c:tx>
          <c:overlay val="0"/>
          <c:spPr>
            <a:noFill/>
            <a:ln>
              <a:noFill/>
            </a:ln>
            <a:effectLst/>
          </c:spPr>
          <c:txPr>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endParaRPr lang="en-RU"/>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latin typeface="+mn-lt"/>
                <a:ea typeface="+mn-ea"/>
                <a:cs typeface="+mn-cs"/>
              </a:defRPr>
            </a:pPr>
            <a:endParaRPr lang="en-RU"/>
          </a:p>
        </c:txPr>
        <c:crossAx val="106476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dk1">
                  <a:lumMod val="65000"/>
                  <a:lumOff val="35000"/>
                </a:schemeClr>
              </a:solidFill>
              <a:latin typeface="+mn-lt"/>
              <a:ea typeface="+mn-ea"/>
              <a:cs typeface="+mn-cs"/>
            </a:defRPr>
          </a:pPr>
          <a:endParaRPr lang="en-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C5C60-F37A-814E-99F6-3C775637DBC0}" type="datetimeFigureOut">
              <a:rPr lang="ru-RU" smtClean="0"/>
              <a:t>03.06.2021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BC657-1F7B-DB4E-9001-D45F13547058}" type="slidenum">
              <a:rPr lang="ru-RU" smtClean="0"/>
              <a:t>‹#›</a:t>
            </a:fld>
            <a:endParaRPr lang="ru-RU"/>
          </a:p>
        </p:txBody>
      </p:sp>
    </p:spTree>
    <p:extLst>
      <p:ext uri="{BB962C8B-B14F-4D97-AF65-F5344CB8AC3E}">
        <p14:creationId xmlns:p14="http://schemas.microsoft.com/office/powerpoint/2010/main" val="144438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03.06.2021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1</a:t>
            </a:fld>
            <a:endParaRPr lang="ru-RU"/>
          </a:p>
        </p:txBody>
      </p:sp>
    </p:spTree>
    <p:extLst>
      <p:ext uri="{BB962C8B-B14F-4D97-AF65-F5344CB8AC3E}">
        <p14:creationId xmlns:p14="http://schemas.microsoft.com/office/powerpoint/2010/main" val="162837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GB" dirty="0"/>
              <a:t>This technique is very easy to use, and it has a really small number of parameters you have to tune manually to achieve good quality of model. For GBDT </a:t>
            </a:r>
            <a:r>
              <a:rPr lang="en-GB" dirty="0" err="1"/>
              <a:t>is’t</a:t>
            </a:r>
            <a:r>
              <a:rPr lang="en-GB" dirty="0"/>
              <a:t> often enough to use just 3 parameters: maximum depth of tree, number of trees you want to train and learning rate. And </a:t>
            </a:r>
            <a:r>
              <a:rPr lang="en-GB" dirty="0" err="1"/>
              <a:t>thats</a:t>
            </a:r>
            <a:r>
              <a:rPr lang="en-GB" dirty="0"/>
              <a:t> all, you could spend the rest of time working with the data, not with model parameters tuning. </a:t>
            </a:r>
          </a:p>
          <a:p>
            <a:pPr defTabSz="457200">
              <a:lnSpc>
                <a:spcPct val="125000"/>
              </a:lnSpc>
              <a:defRPr sz="2400">
                <a:latin typeface="Avenir Book"/>
                <a:ea typeface="Avenir Book"/>
                <a:cs typeface="Avenir Book"/>
                <a:sym typeface="Avenir Book"/>
              </a:defRPr>
            </a:pPr>
            <a:r>
              <a:rPr lang="en-GB" dirty="0"/>
              <a:t>Gradient boosting works well on small datasets and could be scaled for big ones.</a:t>
            </a:r>
          </a:p>
          <a:p>
            <a:pPr defTabSz="457200">
              <a:lnSpc>
                <a:spcPct val="125000"/>
              </a:lnSpc>
              <a:defRPr sz="2400">
                <a:latin typeface="Avenir Book"/>
                <a:ea typeface="Avenir Book"/>
                <a:cs typeface="Avenir Book"/>
                <a:sym typeface="Avenir Book"/>
              </a:defRPr>
            </a:pPr>
            <a:r>
              <a:rPr lang="en-GB" dirty="0"/>
              <a:t>And this method allows you to accurately check and avoid overfitting – you could look at target loss function values change on validation set and stop train when it stops increasing and start to decrease or even cut some trees from your model after training.</a:t>
            </a:r>
          </a:p>
        </p:txBody>
      </p:sp>
    </p:spTree>
    <p:extLst>
      <p:ext uri="{BB962C8B-B14F-4D97-AF65-F5344CB8AC3E}">
        <p14:creationId xmlns:p14="http://schemas.microsoft.com/office/powerpoint/2010/main" val="12824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dirty="0"/>
              <a:t>Today we have several highly efficient implementation of this technique: </a:t>
            </a:r>
            <a:r>
              <a:rPr dirty="0" err="1"/>
              <a:t>XGBoost</a:t>
            </a:r>
            <a:r>
              <a:rPr dirty="0"/>
              <a:t>, CatBoost and </a:t>
            </a:r>
            <a:r>
              <a:rPr dirty="0" err="1"/>
              <a:t>LigthGBM</a:t>
            </a:r>
            <a:r>
              <a:rPr lang="en-US" dirty="0"/>
              <a:t>, all of them are different realizations of that powerful idea. And all of them supports training time boost by offloading computations on GPU.</a:t>
            </a:r>
            <a:endParaRPr dirty="0"/>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370940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when you've got an idea of </a:t>
            </a:r>
            <a:r>
              <a:rPr lang="en-US" dirty="0" err="1"/>
              <a:t>gbdt</a:t>
            </a:r>
            <a:r>
              <a:rPr lang="en-US" dirty="0"/>
              <a:t> let's overview some </a:t>
            </a:r>
            <a:r>
              <a:rPr lang="en-US" dirty="0" err="1"/>
              <a:t>catboost</a:t>
            </a:r>
            <a:r>
              <a:rPr lang="en-US" dirty="0"/>
              <a:t> features. Of course, we can't go through all of them, so we'll discuss main. </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12</a:t>
            </a:fld>
            <a:endParaRPr lang="ru-RU"/>
          </a:p>
        </p:txBody>
      </p:sp>
    </p:spTree>
    <p:extLst>
      <p:ext uri="{BB962C8B-B14F-4D97-AF65-F5344CB8AC3E}">
        <p14:creationId xmlns:p14="http://schemas.microsoft.com/office/powerpoint/2010/main" val="79215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Today we are talking about CatBoost. What distinguishes Catboost from other libraries?</a:t>
            </a:r>
          </a:p>
          <a:p>
            <a:r>
              <a:rPr lang="en-RU" dirty="0"/>
              <a:t>First – we spend a lot of time tuning default parameters of CatBoost to make it work with pretty good quality with default parameters</a:t>
            </a:r>
          </a:p>
          <a:p>
            <a:r>
              <a:rPr lang="en-RU" dirty="0"/>
              <a:t>Second – we are proud of our GPU boosting implementation, that allows you to train bigger models with lot’s of trees faster.</a:t>
            </a:r>
          </a:p>
          <a:p>
            <a:r>
              <a:rPr lang="en-RU" dirty="0"/>
              <a:t>Moreover, CatBoost supports different feature types: not only floating point numbers and numeric|string categorical features. Catboost also supports texts and object embeddings out of the box.</a:t>
            </a:r>
          </a:p>
          <a:p>
            <a:r>
              <a:rPr lang="en-RU" dirty="0"/>
              <a:t>Also catboost has different built-in instruments to analyze and vizualize models: feature strength, shap values, object strength, feature statistics and so on.</a:t>
            </a:r>
          </a:p>
          <a:p>
            <a:r>
              <a:rPr lang="en-RU" dirty="0"/>
              <a:t>And many other functions and tools that help you to work with models and deploy them in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13</a:t>
            </a:fld>
            <a:endParaRPr lang="ru-RU"/>
          </a:p>
        </p:txBody>
      </p:sp>
    </p:spTree>
    <p:extLst>
      <p:ext uri="{BB962C8B-B14F-4D97-AF65-F5344CB8AC3E}">
        <p14:creationId xmlns:p14="http://schemas.microsoft.com/office/powerpoint/2010/main" val="348987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now show you some </a:t>
            </a:r>
            <a:r>
              <a:rPr lang="en-US" dirty="0" err="1"/>
              <a:t>usecases</a:t>
            </a:r>
            <a:r>
              <a:rPr lang="en-US" dirty="0"/>
              <a:t> of CatBoost outside of </a:t>
            </a:r>
            <a:r>
              <a:rPr lang="en-US" dirty="0" err="1"/>
              <a:t>yandex</a:t>
            </a:r>
            <a:endParaRPr lang="en-US" dirty="0"/>
          </a:p>
          <a:p>
            <a:r>
              <a:rPr lang="en-US" dirty="0"/>
              <a:t>First big example – is Netflix, that uses CatBoost model as a part of it’s recommendation system</a:t>
            </a:r>
          </a:p>
          <a:p>
            <a:r>
              <a:rPr lang="en-US" dirty="0"/>
              <a:t>Another example – ranking hotel offerings for </a:t>
            </a:r>
            <a:r>
              <a:rPr lang="en-US" dirty="0" err="1"/>
              <a:t>Aviasales</a:t>
            </a:r>
            <a:r>
              <a:rPr lang="en-US" dirty="0"/>
              <a:t> airplane ticket booking  users to deliver them most relevant offers.</a:t>
            </a:r>
          </a:p>
          <a:p>
            <a:r>
              <a:rPr lang="en-US" dirty="0"/>
              <a:t>In </a:t>
            </a:r>
            <a:r>
              <a:rPr lang="en-US" dirty="0" err="1"/>
              <a:t>CloudFlare</a:t>
            </a:r>
            <a:r>
              <a:rPr lang="en-US" dirty="0"/>
              <a:t> CatBoost model is used to detect bot login attempts and protect against them</a:t>
            </a:r>
          </a:p>
          <a:p>
            <a:r>
              <a:rPr lang="en-US" dirty="0"/>
              <a:t>Also, CatBoost model was a part of CERN </a:t>
            </a:r>
            <a:r>
              <a:rPr lang="en-US" dirty="0" err="1"/>
              <a:t>LHCb</a:t>
            </a:r>
            <a:r>
              <a:rPr lang="en-US" dirty="0"/>
              <a:t> particle classification – it classifies a particle as muon, proton or other type of particle</a:t>
            </a:r>
          </a:p>
          <a:p>
            <a:r>
              <a:rPr lang="en-US" dirty="0"/>
              <a:t>Also, CatBoost is used in ML contests on Kaggle, And of course, it’s not a full listing </a:t>
            </a:r>
            <a:r>
              <a:rPr lang="en-US" dirty="0">
                <a:sym typeface="Wingdings" pitchFamily="2" charset="2"/>
              </a:rPr>
              <a:t></a:t>
            </a:r>
          </a:p>
        </p:txBody>
      </p:sp>
      <p:sp>
        <p:nvSpPr>
          <p:cNvPr id="4" name="Slide Number Placeholder 3"/>
          <p:cNvSpPr>
            <a:spLocks noGrp="1"/>
          </p:cNvSpPr>
          <p:nvPr>
            <p:ph type="sldNum" sz="quarter" idx="5"/>
          </p:nvPr>
        </p:nvSpPr>
        <p:spPr/>
        <p:txBody>
          <a:bodyPr/>
          <a:lstStyle/>
          <a:p>
            <a:fld id="{281397F6-5F69-4798-869B-9B0266F8F8FE}" type="slidenum">
              <a:rPr lang="ru-RU" smtClean="0"/>
              <a:t>14</a:t>
            </a:fld>
            <a:endParaRPr lang="ru-RU"/>
          </a:p>
        </p:txBody>
      </p:sp>
    </p:spTree>
    <p:extLst>
      <p:ext uri="{BB962C8B-B14F-4D97-AF65-F5344CB8AC3E}">
        <p14:creationId xmlns:p14="http://schemas.microsoft.com/office/powerpoint/2010/main" val="265007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 continue our high-level CatBoost overview, let me describe some interesting use cases of CatBoost in Yandex. The core service of Yandex is Internet Search engine, and to bring to life such a complex technological miracle like search engine you have to use lot’s of different subsystems. All of those systems are data-centric and require to filter and rank document on many levels of search process: starting from web crawler that desides, which sites to crawl, selecting best documents from single data shard, merging results from different sources and finishing with final results ranking.</a:t>
            </a:r>
          </a:p>
          <a:p>
            <a:r>
              <a:rPr lang="en-RU" dirty="0"/>
              <a:t>Top-10 ranking is a classic Ranking task. It’s a hard task, and to train a formula that handle it properly you have to use proper loss function and feed it as much data as you can.</a:t>
            </a:r>
          </a:p>
          <a:p>
            <a:r>
              <a:rPr lang="en-US" dirty="0"/>
              <a:t>We implemented special loss function for ranking objects – </a:t>
            </a:r>
            <a:r>
              <a:rPr lang="en-US" dirty="0" err="1"/>
              <a:t>YetiRankPairwise</a:t>
            </a:r>
            <a:r>
              <a:rPr lang="en-US" dirty="0"/>
              <a:t>. Ranking functions are not differentiable so we use stochastic gradient estimation that optimizes object ranking order.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Web document is described by thousands of features. </a:t>
            </a:r>
            <a:r>
              <a:rPr lang="en-US" dirty="0"/>
              <a:t>We use some </a:t>
            </a:r>
            <a:r>
              <a:rPr lang="en-RU" dirty="0"/>
              <a:t>classic feature variations, like PageRank, BM25 and others in combination with statistical features on historical data and neural-network features, and it is a classic example of structured heterogenous data and CatBoost works with that data really good.</a:t>
            </a:r>
          </a:p>
          <a:p>
            <a:pPr marL="0" marR="0" lvl="0" indent="0" algn="l" defTabSz="914354" rtl="0" eaLnBrk="1" fontAlgn="auto" latinLnBrk="0" hangingPunct="1">
              <a:lnSpc>
                <a:spcPct val="100000"/>
              </a:lnSpc>
              <a:spcBef>
                <a:spcPts val="0"/>
              </a:spcBef>
              <a:spcAft>
                <a:spcPts val="0"/>
              </a:spcAft>
              <a:buClrTx/>
              <a:buSzTx/>
              <a:buFontTx/>
              <a:buNone/>
              <a:tabLst/>
              <a:defRPr/>
            </a:pPr>
            <a:r>
              <a:rPr lang="en-GB" dirty="0"/>
              <a:t>T</a:t>
            </a:r>
            <a:r>
              <a:rPr lang="en-RU" dirty="0"/>
              <a:t>housands of features of hunders million objects leads to really big data sizes –terabytes of raw data. We use combination of distributed multihost multigpu training in combination with data quantization, both </a:t>
            </a:r>
            <a:r>
              <a:rPr lang="en-GB" dirty="0"/>
              <a:t>technique</a:t>
            </a:r>
            <a:r>
              <a:rPr lang="en-US" dirty="0"/>
              <a:t>s</a:t>
            </a:r>
            <a:r>
              <a:rPr lang="en-RU" dirty="0"/>
              <a:t> allow our analytics and data scientists to train on such data in a matter of hours.</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Another powerful </a:t>
            </a:r>
            <a:r>
              <a:rPr lang="en-GB" dirty="0"/>
              <a:t>technique – model blending. In practice our ranking formula is a patchwork of formulas, trained on different data from sources of different kind with different losses. CatBoost allows to blend lot’s of models in one resulting model that can be easily deployed to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15</a:t>
            </a:fld>
            <a:endParaRPr lang="ru-RU"/>
          </a:p>
        </p:txBody>
      </p:sp>
    </p:spTree>
    <p:extLst>
      <p:ext uri="{BB962C8B-B14F-4D97-AF65-F5344CB8AC3E}">
        <p14:creationId xmlns:p14="http://schemas.microsoft.com/office/powerpoint/2010/main" val="156470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Another interesting task that is solved with help of catboost is weather prediction. It is not a single task, but a set of different subtasks: a regression model for temperature prediction, multiclassification for cloudiness type prediction and lot’s of other models.</a:t>
            </a:r>
          </a:p>
          <a:p>
            <a:r>
              <a:rPr lang="en-RU" dirty="0"/>
              <a:t>Temperature prediction task is another example of heterogenous data input for model – we have different physical weather model predictions, we have online data from weather stations, historical data and even neural network output.</a:t>
            </a:r>
          </a:p>
          <a:p>
            <a:r>
              <a:rPr lang="en-RU" dirty="0"/>
              <a:t>CatBoost allows to blend those data in single prediction.</a:t>
            </a:r>
          </a:p>
          <a:p>
            <a:r>
              <a:rPr lang="en-RU" dirty="0"/>
              <a:t>Another interesting subtask is prediction of cloudiness type: it’s a classical multiclassification task, where outputs of neural networks leads main role – we have different models, one uses meteoradar data, other uses satellite </a:t>
            </a:r>
            <a:r>
              <a:rPr lang="en-GB" dirty="0"/>
              <a:t>images. Output from both models are used as features for CatBoost model, that blends them in one prediction.</a:t>
            </a:r>
          </a:p>
          <a:p>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16</a:t>
            </a:fld>
            <a:endParaRPr lang="ru-RU"/>
          </a:p>
        </p:txBody>
      </p:sp>
    </p:spTree>
    <p:extLst>
      <p:ext uri="{BB962C8B-B14F-4D97-AF65-F5344CB8AC3E}">
        <p14:creationId xmlns:p14="http://schemas.microsoft.com/office/powerpoint/2010/main" val="492753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i've</a:t>
            </a:r>
            <a:r>
              <a:rPr lang="en-US" dirty="0"/>
              <a:t> already said, Yandex is a data-centric company, and to work with such amounts of data at possibly low cost in terms of time and resource, we need to use fastest algorithms. We spent a lot of time to optimize CatBoost GPU training speed and to make it best in class solution for big data tasks.</a:t>
            </a:r>
          </a:p>
          <a:p>
            <a:r>
              <a:rPr lang="en-US" dirty="0"/>
              <a:t>On this slide you can see comparison of CatBoost GPU speed on 3 different datasets: Higgs, epsilon and Airlines. On two of them </a:t>
            </a:r>
            <a:r>
              <a:rPr lang="en-US" dirty="0" err="1"/>
              <a:t>catboost</a:t>
            </a:r>
            <a:r>
              <a:rPr lang="en-US" dirty="0"/>
              <a:t> runs faster then </a:t>
            </a:r>
            <a:r>
              <a:rPr lang="en-US" dirty="0" err="1"/>
              <a:t>LightGBM</a:t>
            </a:r>
            <a:r>
              <a:rPr lang="en-US" dirty="0"/>
              <a:t> and </a:t>
            </a:r>
            <a:r>
              <a:rPr lang="en-US" dirty="0" err="1"/>
              <a:t>XGBoost</a:t>
            </a:r>
            <a:r>
              <a:rPr lang="en-US" dirty="0"/>
              <a:t>, on Airlines </a:t>
            </a:r>
            <a:r>
              <a:rPr lang="en-US" dirty="0" err="1"/>
              <a:t>XGBoost</a:t>
            </a:r>
            <a:r>
              <a:rPr lang="en-US" dirty="0"/>
              <a:t> wins, but we are currently working on that case :)</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17</a:t>
            </a:fld>
            <a:endParaRPr lang="ru-RU">
              <a:solidFill>
                <a:prstClr val="black"/>
              </a:solidFill>
            </a:endParaRPr>
          </a:p>
        </p:txBody>
      </p:sp>
    </p:spTree>
    <p:extLst>
      <p:ext uri="{BB962C8B-B14F-4D97-AF65-F5344CB8AC3E}">
        <p14:creationId xmlns:p14="http://schemas.microsoft.com/office/powerpoint/2010/main" val="107525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18</a:t>
            </a:fld>
            <a:endParaRPr lang="ru-RU">
              <a:solidFill>
                <a:prstClr val="black"/>
              </a:solidFill>
            </a:endParaRPr>
          </a:p>
        </p:txBody>
      </p:sp>
    </p:spTree>
    <p:extLst>
      <p:ext uri="{BB962C8B-B14F-4D97-AF65-F5344CB8AC3E}">
        <p14:creationId xmlns:p14="http://schemas.microsoft.com/office/powerpoint/2010/main" val="176021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8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Hello! My name is XXX and </a:t>
            </a:r>
            <a:r>
              <a:rPr lang="en-US" dirty="0" err="1"/>
              <a:t>i</a:t>
            </a:r>
            <a:r>
              <a:rPr lang="en-US" dirty="0"/>
              <a:t> am YYY at Yandex. Yandex is a big Russian internet company, that has different services, such as Internet search engine, Taxi service, Food delivery, Self driving cars, media streaming and many other.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And today </a:t>
            </a:r>
            <a:r>
              <a:rPr lang="en-GB" dirty="0"/>
              <a:t>I</a:t>
            </a:r>
            <a:r>
              <a:rPr lang="en-RU" dirty="0"/>
              <a:t> want to talk about a GBDT library CatBoost – wich is widely used in Yandex and </a:t>
            </a:r>
            <a:r>
              <a:rPr lang="en-US" dirty="0"/>
              <a:t>in many other companies. I hope CatBoost can be useful for you</a:t>
            </a:r>
            <a:r>
              <a:rPr lang="en-RU" dirty="0"/>
              <a:t>.</a:t>
            </a:r>
          </a:p>
          <a:p>
            <a:r>
              <a:rPr lang="en-US" dirty="0"/>
              <a:t> </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2</a:t>
            </a:fld>
            <a:endParaRPr lang="ru-RU"/>
          </a:p>
        </p:txBody>
      </p:sp>
    </p:spTree>
    <p:extLst>
      <p:ext uri="{BB962C8B-B14F-4D97-AF65-F5344CB8AC3E}">
        <p14:creationId xmlns:p14="http://schemas.microsoft.com/office/powerpoint/2010/main" val="956113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the most interesting part of todays talk – new feature types, supported by CatBoost library. And to start talking about text and embeddings, let me explain how </a:t>
            </a:r>
            <a:r>
              <a:rPr lang="en-US" dirty="0" err="1"/>
              <a:t>wellknown</a:t>
            </a:r>
            <a:r>
              <a:rPr lang="en-US" dirty="0"/>
              <a:t> feature types, such as float and categorical features work in CatBoost.</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20</a:t>
            </a:fld>
            <a:endParaRPr lang="ru-RU"/>
          </a:p>
        </p:txBody>
      </p:sp>
    </p:spTree>
    <p:extLst>
      <p:ext uri="{BB962C8B-B14F-4D97-AF65-F5344CB8AC3E}">
        <p14:creationId xmlns:p14="http://schemas.microsoft.com/office/powerpoint/2010/main" val="276370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Practically every one had an experience with numerical features – they are every where and are widely used to describe properties of objects. For example, it could be age, height,  Base property of Numerical features is that they have some inner order – you can compare feature value for two objects and known, who has smaller or bigger value. And when GBDT model makes a split on such feature, it searches for border value that divides objects by that feature in the way that gives maximum score increase.</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21</a:t>
            </a:fld>
            <a:endParaRPr lang="ru-RU"/>
          </a:p>
        </p:txBody>
      </p:sp>
    </p:spTree>
    <p:extLst>
      <p:ext uri="{BB962C8B-B14F-4D97-AF65-F5344CB8AC3E}">
        <p14:creationId xmlns:p14="http://schemas.microsoft.com/office/powerpoint/2010/main" val="90597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Categorical features are features that don’t have any predefined order, by they have another property – value of categorical feature have some set of values and for each given object categorical feature can take only one value from this set. To work as a feature for gradient boosted tree models categorical  features should be somehow encoded as numerical value to allow gradient boosting algorithm build binary splits on encoded values. There is no one universal way of preprocessing categorical feature values. </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22</a:t>
            </a:fld>
            <a:endParaRPr lang="ru-RU"/>
          </a:p>
        </p:txBody>
      </p:sp>
    </p:spTree>
    <p:extLst>
      <p:ext uri="{BB962C8B-B14F-4D97-AF65-F5344CB8AC3E}">
        <p14:creationId xmlns:p14="http://schemas.microsoft.com/office/powerpoint/2010/main" val="393044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Shape 1259"/>
          <p:cNvSpPr>
            <a:spLocks noGrp="1" noRot="1" noChangeAspect="1"/>
          </p:cNvSpPr>
          <p:nvPr>
            <p:ph type="sldImg"/>
          </p:nvPr>
        </p:nvSpPr>
        <p:spPr>
          <a:xfrm>
            <a:off x="381000" y="685800"/>
            <a:ext cx="6096000" cy="3429000"/>
          </a:xfrm>
          <a:prstGeom prst="rect">
            <a:avLst/>
          </a:prstGeom>
        </p:spPr>
        <p:txBody>
          <a:bodyPr/>
          <a:lstStyle/>
          <a:p>
            <a:endParaRPr/>
          </a:p>
        </p:txBody>
      </p:sp>
      <p:sp>
        <p:nvSpPr>
          <p:cNvPr id="1260" name="Shape 1260"/>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lang="en-US" dirty="0"/>
              <a:t>For example, </a:t>
            </a:r>
            <a:r>
              <a:rPr dirty="0"/>
              <a:t>you </a:t>
            </a:r>
            <a:r>
              <a:rPr lang="en-US" dirty="0"/>
              <a:t>can </a:t>
            </a:r>
            <a:r>
              <a:rPr dirty="0"/>
              <a:t>use one-hot-encodings </a:t>
            </a:r>
            <a:r>
              <a:rPr lang="en-US" dirty="0"/>
              <a:t>to transform categorical feature to number of sparse numeric features </a:t>
            </a:r>
            <a:r>
              <a:rPr dirty="0"/>
              <a:t>. </a:t>
            </a:r>
            <a:r>
              <a:rPr lang="en-US" dirty="0"/>
              <a:t>This is</a:t>
            </a:r>
            <a:r>
              <a:rPr dirty="0"/>
              <a:t> simple and efficient technique, but</a:t>
            </a:r>
            <a:r>
              <a:rPr lang="en-US" dirty="0"/>
              <a:t> it</a:t>
            </a:r>
            <a:r>
              <a:rPr dirty="0"/>
              <a:t> works only if categorical feature cardinality is low. In reality, many categorical features has a huge number of different values. As a result, it’s hard to build an ensemble of decision trees with help of this technique. </a:t>
            </a:r>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r>
              <a:rPr dirty="0"/>
              <a:t>So, to wo</a:t>
            </a:r>
            <a:r>
              <a:rPr lang="en-US" dirty="0"/>
              <a:t>r</a:t>
            </a:r>
            <a:r>
              <a:rPr dirty="0"/>
              <a:t>k with such features one usually makes some feature engineering instead of one hot encoding. And  feature engineering is based on problem domain knowledge.</a:t>
            </a:r>
            <a:endParaRPr lang="en-US" dirty="0"/>
          </a:p>
          <a:p>
            <a:pPr defTabSz="457200">
              <a:lnSpc>
                <a:spcPct val="125000"/>
              </a:lnSpc>
              <a:defRPr sz="2400">
                <a:latin typeface="Avenir Book"/>
                <a:ea typeface="Avenir Book"/>
                <a:cs typeface="Avenir Book"/>
                <a:sym typeface="Avenir Book"/>
              </a:defRPr>
            </a:pPr>
            <a:r>
              <a:rPr lang="en-RU" dirty="0"/>
              <a:t>CatBoost combines those to approaches with no additional preprocessing needed. If cat. </a:t>
            </a:r>
            <a:r>
              <a:rPr lang="en-GB" dirty="0"/>
              <a:t>f</a:t>
            </a:r>
            <a:r>
              <a:rPr lang="en-RU" dirty="0"/>
              <a:t>eature </a:t>
            </a:r>
            <a:r>
              <a:rPr lang="en-GB" dirty="0"/>
              <a:t>has small number of unique values, CatBoost uses one hot encoding, in other case CatBoost calculate different kind of statistics for categorical feature values. Some statistics are category based: calculate category-value frequency and use it as feature. Another statistics are label-based: they use label statistics for given category. Another powerful technique that is implemented in CatBoost is Greed feature combination candidates selection – on each tree level CatBoost tries to combine available categorical feature values with feature splits that were selected for current tree.</a:t>
            </a:r>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270981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you are calculating  cat feature statistics it’s critically important to avoid target leakage – it would lead to overfitting on training data. In CatBoost we use technique named online feature estimation – we determine 3 different random orders of objects and then we are using statistics for objects that were before current object in a permutation as a value on current object. We update category statistics with the target value of current object and got to next object</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solidFill>
                  <a:prstClr val="black"/>
                </a:solidFill>
              </a:rPr>
              <a:pPr/>
              <a:t>24</a:t>
            </a:fld>
            <a:endParaRPr lang="ru-RU">
              <a:solidFill>
                <a:prstClr val="black"/>
              </a:solidFill>
            </a:endParaRPr>
          </a:p>
        </p:txBody>
      </p:sp>
    </p:spTree>
    <p:extLst>
      <p:ext uri="{BB962C8B-B14F-4D97-AF65-F5344CB8AC3E}">
        <p14:creationId xmlns:p14="http://schemas.microsoft.com/office/powerpoint/2010/main" val="178151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CatBoost have built all the needed dictionaries sequence tokens are converted to sequence of token ids, which is shown on current slide.</a:t>
            </a:r>
          </a:p>
          <a:p>
            <a:r>
              <a:rPr lang="en-US" dirty="0"/>
              <a:t>Sequences of token ids are then processed with 3 different feature estimators.</a:t>
            </a:r>
          </a:p>
          <a:p>
            <a:r>
              <a:rPr lang="en-US" dirty="0"/>
              <a:t>The trivial one is Bag of word feature estimator that just creates a binary vector representation of presence of given token id in some object.</a:t>
            </a:r>
          </a:p>
          <a:p>
            <a:r>
              <a:rPr lang="en-US" dirty="0"/>
              <a:t>Naïve Bayes is a feature estimator that tries to estimate probability of belonging to a class.</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Feature estimator is a classic BM25, or TFIDF. We use a corpus of all tokens statistics for each class to calculate this metric.</a:t>
            </a:r>
          </a:p>
        </p:txBody>
      </p:sp>
      <p:sp>
        <p:nvSpPr>
          <p:cNvPr id="4" name="Slide Number Placeholder 3"/>
          <p:cNvSpPr>
            <a:spLocks noGrp="1"/>
          </p:cNvSpPr>
          <p:nvPr>
            <p:ph type="sldNum" sz="quarter" idx="5"/>
          </p:nvPr>
        </p:nvSpPr>
        <p:spPr/>
        <p:txBody>
          <a:bodyPr/>
          <a:lstStyle/>
          <a:p>
            <a:fld id="{281397F6-5F69-4798-869B-9B0266F8F8FE}" type="slidenum">
              <a:rPr lang="ru-RU" smtClean="0"/>
              <a:t>25</a:t>
            </a:fld>
            <a:endParaRPr lang="ru-RU"/>
          </a:p>
        </p:txBody>
      </p:sp>
    </p:spTree>
    <p:extLst>
      <p:ext uri="{BB962C8B-B14F-4D97-AF65-F5344CB8AC3E}">
        <p14:creationId xmlns:p14="http://schemas.microsoft.com/office/powerpoint/2010/main" val="4074429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examples of those estimators. The </a:t>
            </a:r>
            <a:r>
              <a:rPr lang="en-US" dirty="0" err="1"/>
              <a:t>simplies</a:t>
            </a:r>
            <a:r>
              <a:rPr lang="en-US" dirty="0"/>
              <a:t> text feature estimator is Bag of words. On this slide you can see an example of applying two different dictionaries – first is a single word dictionary, the other one is bigram dictionary. After applying them to text and setting vector values with indices of tokens that were in text to 1 we have bag of words representation of text.</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469122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Naïve Bayes generates a new feature column for each class label.</a:t>
            </a:r>
          </a:p>
          <a:p>
            <a:r>
              <a:rPr lang="en-US" dirty="0"/>
              <a:t>The value of estimated feature for some class is a product of class probability and product of conditional probability for each token met in current text</a:t>
            </a:r>
          </a:p>
          <a:p>
            <a:r>
              <a:rPr lang="en-US" dirty="0"/>
              <a:t>When calculating this kind of feature estimator it’s critical to avoid target leakage, so we apply our online technique here.</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27</a:t>
            </a:fld>
            <a:endParaRPr lang="ru-RU">
              <a:solidFill>
                <a:prstClr val="black"/>
              </a:solidFill>
            </a:endParaRPr>
          </a:p>
        </p:txBody>
      </p:sp>
    </p:spTree>
    <p:extLst>
      <p:ext uri="{BB962C8B-B14F-4D97-AF65-F5344CB8AC3E}">
        <p14:creationId xmlns:p14="http://schemas.microsoft.com/office/powerpoint/2010/main" val="193764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feature estimator is BM25. Again, BM25 generates a new feature column for each class label.</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value of estimated feature for some class is a sum of product of inverted document frequency for token in virtual document that is a concatenation of concatenation of all texts in this class and term frequency in current text</a:t>
            </a:r>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Like in Naïve bayes, it’s critical to avoid target leakage, so we apply our online technique also in that estimator.</a:t>
            </a:r>
          </a:p>
          <a:p>
            <a:pPr marL="0" marR="0" indent="0" algn="l" defTabSz="914354"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28</a:t>
            </a:fld>
            <a:endParaRPr lang="ru-RU">
              <a:solidFill>
                <a:prstClr val="black"/>
              </a:solidFill>
            </a:endParaRPr>
          </a:p>
        </p:txBody>
      </p:sp>
    </p:spTree>
    <p:extLst>
      <p:ext uri="{BB962C8B-B14F-4D97-AF65-F5344CB8AC3E}">
        <p14:creationId xmlns:p14="http://schemas.microsoft.com/office/powerpoint/2010/main" val="3678250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29</a:t>
            </a:fld>
            <a:endParaRPr lang="ru-RU"/>
          </a:p>
        </p:txBody>
      </p:sp>
    </p:spTree>
    <p:extLst>
      <p:ext uri="{BB962C8B-B14F-4D97-AF65-F5344CB8AC3E}">
        <p14:creationId xmlns:p14="http://schemas.microsoft.com/office/powerpoint/2010/main" val="185693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3</a:t>
            </a:fld>
            <a:endParaRPr lang="ru-RU"/>
          </a:p>
        </p:txBody>
      </p:sp>
    </p:spTree>
    <p:extLst>
      <p:ext uri="{BB962C8B-B14F-4D97-AF65-F5344CB8AC3E}">
        <p14:creationId xmlns:p14="http://schemas.microsoft.com/office/powerpoint/2010/main" val="402779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classical method of dimensionality reduction is making some projections to lower-dimensional subspace. We were trying different kinds of projections and, surprisingly, one of the simplest classical methods worked really good. </a:t>
            </a:r>
          </a:p>
          <a:p>
            <a:r>
              <a:rPr lang="en-US" dirty="0"/>
              <a:t>I am speaking about linear discriminant analysis.</a:t>
            </a:r>
          </a:p>
          <a:p>
            <a:r>
              <a:rPr lang="en-US" dirty="0"/>
              <a:t>It is an algorithm that tries to find a linear projections that maximally separate objects of different classes. On this slide there is a simple illustration of two different one dimensional projections - first one, LD1 is a good projection as it properly separates blue crosses from red dots. And LD2 projection provides poor objects separation</a:t>
            </a:r>
          </a:p>
          <a:p>
            <a:r>
              <a:rPr lang="en-US" dirty="0"/>
              <a:t>And, of course, even that estimator is trained in online setting.</a:t>
            </a:r>
          </a:p>
        </p:txBody>
      </p:sp>
      <p:sp>
        <p:nvSpPr>
          <p:cNvPr id="4" name="Slide Number Placeholder 3"/>
          <p:cNvSpPr>
            <a:spLocks noGrp="1"/>
          </p:cNvSpPr>
          <p:nvPr>
            <p:ph type="sldNum" sz="quarter" idx="5"/>
          </p:nvPr>
        </p:nvSpPr>
        <p:spPr/>
        <p:txBody>
          <a:bodyPr/>
          <a:lstStyle/>
          <a:p>
            <a:fld id="{281397F6-5F69-4798-869B-9B0266F8F8FE}" type="slidenum">
              <a:rPr lang="ru-RU" smtClean="0"/>
              <a:t>30</a:t>
            </a:fld>
            <a:endParaRPr lang="ru-RU"/>
          </a:p>
        </p:txBody>
      </p:sp>
    </p:spTree>
    <p:extLst>
      <p:ext uri="{BB962C8B-B14F-4D97-AF65-F5344CB8AC3E}">
        <p14:creationId xmlns:p14="http://schemas.microsoft.com/office/powerpoint/2010/main" val="2664511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a:t>
            </a:r>
            <a:r>
              <a:rPr lang="en-US" dirty="0" err="1"/>
              <a:t>emeddings</a:t>
            </a:r>
            <a:r>
              <a:rPr lang="en-US" dirty="0"/>
              <a:t> feature estimator that gives quality boost on top of linear discriminant analysis – k nearest neighbors search. For each object we can query k closest training examples in the embedding vectors space.</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proportion of classes in set of k objects neighbors is a ready to use feature for </a:t>
            </a:r>
            <a:r>
              <a:rPr lang="en-US" dirty="0" err="1"/>
              <a:t>gbdt</a:t>
            </a:r>
            <a:endParaRPr lang="en-US" dirty="0"/>
          </a:p>
          <a:p>
            <a:pPr marL="0" marR="0" indent="0" algn="l" defTabSz="914354" rtl="0" eaLnBrk="1" fontAlgn="auto" latinLnBrk="0" hangingPunct="1">
              <a:lnSpc>
                <a:spcPct val="100000"/>
              </a:lnSpc>
              <a:spcBef>
                <a:spcPts val="0"/>
              </a:spcBef>
              <a:spcAft>
                <a:spcPts val="0"/>
              </a:spcAft>
              <a:buClrTx/>
              <a:buSzTx/>
              <a:buFontTx/>
              <a:buNone/>
              <a:tabLst/>
              <a:defRPr/>
            </a:pPr>
            <a:r>
              <a:rPr lang="en-US" dirty="0"/>
              <a:t>We use our own implementation of Hierarchical Navigable Small World and, of course, we are building that index iteratively in online manner to avoid target leakage.</a:t>
            </a:r>
          </a:p>
        </p:txBody>
      </p:sp>
      <p:sp>
        <p:nvSpPr>
          <p:cNvPr id="4" name="Slide Number Placeholder 3"/>
          <p:cNvSpPr>
            <a:spLocks noGrp="1"/>
          </p:cNvSpPr>
          <p:nvPr>
            <p:ph type="sldNum" sz="quarter" idx="5"/>
          </p:nvPr>
        </p:nvSpPr>
        <p:spPr/>
        <p:txBody>
          <a:bodyPr/>
          <a:lstStyle/>
          <a:p>
            <a:fld id="{281397F6-5F69-4798-869B-9B0266F8F8FE}" type="slidenum">
              <a:rPr lang="ru-RU" smtClean="0"/>
              <a:t>31</a:t>
            </a:fld>
            <a:endParaRPr lang="ru-RU"/>
          </a:p>
        </p:txBody>
      </p:sp>
    </p:spTree>
    <p:extLst>
      <p:ext uri="{BB962C8B-B14F-4D97-AF65-F5344CB8AC3E}">
        <p14:creationId xmlns:p14="http://schemas.microsoft.com/office/powerpoint/2010/main" val="30655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features give our team an idea to extend list of types, that CatBoost supports for training without preprocessing. Now CatBoost has built-in customizable pipeline for training on texts. This pipeline has </a:t>
            </a:r>
            <a:r>
              <a:rPr lang="en-US" b="1" dirty="0"/>
              <a:t>4 main stages.</a:t>
            </a:r>
          </a:p>
          <a:p>
            <a:r>
              <a:rPr lang="en-US" b="0" dirty="0"/>
              <a:t>Automatic Tokenization of text. You can select what type of tokenization to use – simple tokenizer will split text into tokens by space, smart could extract punctuation marks and numbers and delete them or replace them with special tokens.</a:t>
            </a:r>
          </a:p>
          <a:p>
            <a:r>
              <a:rPr lang="en-US" b="0" dirty="0"/>
              <a:t>On the next step CatBoost build dictionaries – it could be a character level dictionary with </a:t>
            </a:r>
            <a:r>
              <a:rPr lang="en-US" b="0" dirty="0" err="1"/>
              <a:t>ngramms</a:t>
            </a:r>
            <a:r>
              <a:rPr lang="en-US" b="0" dirty="0"/>
              <a:t>, or it could be single word dictionary as well as dictionary of word </a:t>
            </a:r>
            <a:r>
              <a:rPr lang="en-US" b="0" dirty="0" err="1"/>
              <a:t>ngrams</a:t>
            </a:r>
            <a:endParaRPr lang="en-US" b="0" dirty="0"/>
          </a:p>
          <a:p>
            <a:r>
              <a:rPr lang="en-US" b="0" dirty="0"/>
              <a:t>Also CatBoost library has separate Python classes for tokenizer and dictionary, but it’s not a topic of our current talk. </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84581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quality of training </a:t>
            </a:r>
            <a:r>
              <a:rPr lang="en-US" dirty="0" err="1"/>
              <a:t>catboost</a:t>
            </a:r>
            <a:r>
              <a:rPr lang="en-US" dirty="0"/>
              <a:t> on classical IMDB dataset with and without embeddings – left depicts a result of training </a:t>
            </a:r>
            <a:r>
              <a:rPr lang="en-US" dirty="0" err="1"/>
              <a:t>catboost</a:t>
            </a:r>
            <a:r>
              <a:rPr lang="en-US" dirty="0"/>
              <a:t> on </a:t>
            </a:r>
            <a:r>
              <a:rPr lang="en-US" dirty="0" err="1"/>
              <a:t>imdb</a:t>
            </a:r>
            <a:r>
              <a:rPr lang="en-US" dirty="0"/>
              <a:t> texts only and as you see, CatBoost gives rather good quality even without parameter tuning</a:t>
            </a:r>
          </a:p>
          <a:p>
            <a:r>
              <a:rPr lang="en-US" dirty="0"/>
              <a:t>And adding </a:t>
            </a:r>
            <a:r>
              <a:rPr lang="en-US" dirty="0" err="1"/>
              <a:t>bert</a:t>
            </a:r>
            <a:r>
              <a:rPr lang="en-US" dirty="0"/>
              <a:t> embeddings help to get another 1 percent point of accuracy also without any tuning.</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33</a:t>
            </a:fld>
            <a:endParaRPr lang="ru-RU">
              <a:solidFill>
                <a:prstClr val="black"/>
              </a:solidFill>
            </a:endParaRPr>
          </a:p>
        </p:txBody>
      </p:sp>
    </p:spTree>
    <p:extLst>
      <p:ext uri="{BB962C8B-B14F-4D97-AF65-F5344CB8AC3E}">
        <p14:creationId xmlns:p14="http://schemas.microsoft.com/office/powerpoint/2010/main" val="3647397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Thank you for attention! Feel free to ask our team about anything in our official telegram chat and report any bugs and invonviniences to github issues.</a:t>
            </a:r>
          </a:p>
          <a:p>
            <a:r>
              <a:rPr lang="en-GB" dirty="0"/>
              <a:t>Good luck to you and your beloved ones! Stay safe and healthy.</a:t>
            </a:r>
          </a:p>
        </p:txBody>
      </p:sp>
      <p:sp>
        <p:nvSpPr>
          <p:cNvPr id="4" name="Slide Number Placeholder 3"/>
          <p:cNvSpPr>
            <a:spLocks noGrp="1"/>
          </p:cNvSpPr>
          <p:nvPr>
            <p:ph type="sldNum" sz="quarter" idx="5"/>
          </p:nvPr>
        </p:nvSpPr>
        <p:spPr/>
        <p:txBody>
          <a:bodyPr/>
          <a:lstStyle/>
          <a:p>
            <a:fld id="{281397F6-5F69-4798-869B-9B0266F8F8FE}" type="slidenum">
              <a:rPr lang="ru-RU" smtClean="0"/>
              <a:t>34</a:t>
            </a:fld>
            <a:endParaRPr lang="ru-RU"/>
          </a:p>
        </p:txBody>
      </p:sp>
    </p:spTree>
    <p:extLst>
      <p:ext uri="{BB962C8B-B14F-4D97-AF65-F5344CB8AC3E}">
        <p14:creationId xmlns:p14="http://schemas.microsoft.com/office/powerpoint/2010/main" val="161560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4</a:t>
            </a:fld>
            <a:endParaRPr lang="ru-RU"/>
          </a:p>
        </p:txBody>
      </p:sp>
    </p:spTree>
    <p:extLst>
      <p:ext uri="{BB962C8B-B14F-4D97-AF65-F5344CB8AC3E}">
        <p14:creationId xmlns:p14="http://schemas.microsoft.com/office/powerpoint/2010/main" val="134711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US" dirty="0" err="1"/>
              <a:t>CatBoost</a:t>
            </a:r>
            <a:r>
              <a:rPr lang="en-US" dirty="0"/>
              <a:t> is a library that solves supervised learning task</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Here on  a slide is a rough illustration of what supervised learning consist of of:</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application where we want to apply ML techniques</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data at hand, that could be used to solve our problem. This data contains samples and each sample have associated label. The task is  to predict label based on sample features in some optimal way. Applications  defines what the optimal way is. And to predict in this optimal way we </a:t>
            </a:r>
            <a:r>
              <a:rPr lang="en-US" dirty="0" err="1"/>
              <a:t>optimise</a:t>
            </a:r>
            <a:r>
              <a:rPr lang="en-US" dirty="0"/>
              <a:t> some loss function, that directly or indirectly drives training for optimal model</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Finally, we have bunch of libraries that could be used to solve the problem</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This libraries, usually, </a:t>
            </a:r>
            <a:r>
              <a:rPr lang="en-US" dirty="0" err="1"/>
              <a:t>generalise</a:t>
            </a:r>
            <a:r>
              <a:rPr lang="en-US" dirty="0"/>
              <a:t> well for different applications. Linear models, GBDT, Decision tress — all this could be used for different types of predictions problems: classification, regression, ranking — just select the proper loss function</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But,  different tools work well with different data</a:t>
            </a:r>
          </a:p>
          <a:p>
            <a:pPr defTabSz="457200">
              <a:lnSpc>
                <a:spcPct val="125000"/>
              </a:lnSpc>
              <a:defRPr sz="2400">
                <a:latin typeface="Avenir Book"/>
                <a:ea typeface="Avenir Book"/>
                <a:cs typeface="Avenir Book"/>
                <a:sym typeface="Avenir Book"/>
              </a:defRPr>
            </a:pPr>
            <a:r>
              <a:rPr lang="en-US" dirty="0"/>
              <a:t>For examples, for images  CNN are the best choice</a:t>
            </a:r>
          </a:p>
          <a:p>
            <a:pPr defTabSz="457200">
              <a:lnSpc>
                <a:spcPct val="125000"/>
              </a:lnSpc>
              <a:defRPr sz="2400">
                <a:latin typeface="Avenir Book"/>
                <a:ea typeface="Avenir Book"/>
                <a:cs typeface="Avenir Book"/>
                <a:sym typeface="Avenir Book"/>
              </a:defRPr>
            </a:pPr>
            <a:r>
              <a:rPr lang="en-US" dirty="0"/>
              <a:t>For speech recognition recurrent neural networks provides great results</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5</a:t>
            </a:fld>
            <a:endParaRPr lang="ru-RU"/>
          </a:p>
        </p:txBody>
      </p:sp>
    </p:spTree>
    <p:extLst>
      <p:ext uri="{BB962C8B-B14F-4D97-AF65-F5344CB8AC3E}">
        <p14:creationId xmlns:p14="http://schemas.microsoft.com/office/powerpoint/2010/main" val="30212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 dirty="0"/>
              <a:t>Here you can seen one way to classify type of data used to solve practical problems today</a:t>
            </a:r>
          </a:p>
          <a:p>
            <a:pPr defTabSz="457200">
              <a:lnSpc>
                <a:spcPct val="125000"/>
              </a:lnSpc>
              <a:defRPr sz="2400">
                <a:latin typeface="Avenir Book"/>
                <a:ea typeface="Avenir Book"/>
                <a:cs typeface="Avenir Book"/>
                <a:sym typeface="Avenir Book"/>
              </a:defRPr>
            </a:pPr>
            <a:r>
              <a:rPr lang="en" dirty="0"/>
              <a:t>Firstly, we have so-called unstructured data, like images, where deep learning techniques shows the great result</a:t>
            </a:r>
          </a:p>
          <a:p>
            <a:pPr defTabSz="457200">
              <a:lnSpc>
                <a:spcPct val="125000"/>
              </a:lnSpc>
              <a:defRPr sz="2400">
                <a:latin typeface="Avenir Book"/>
                <a:ea typeface="Avenir Book"/>
                <a:cs typeface="Avenir Book"/>
                <a:sym typeface="Avenir Book"/>
              </a:defRPr>
            </a:pPr>
            <a:r>
              <a:rPr lang="en" dirty="0"/>
              <a:t>Secondly, we have tabular, or structured data: well-engineered features are used to describe sample we use to make </a:t>
            </a:r>
            <a:r>
              <a:rPr lang="en" dirty="0" err="1"/>
              <a:t>predictions.Each</a:t>
            </a:r>
            <a:r>
              <a:rPr lang="en" dirty="0"/>
              <a:t> sample is just a row of float numbers in table. Plus a label that we need to predict. </a:t>
            </a:r>
          </a:p>
          <a:p>
            <a:pPr defTabSz="457200">
              <a:lnSpc>
                <a:spcPct val="125000"/>
              </a:lnSpc>
              <a:defRPr sz="2400">
                <a:latin typeface="Avenir Book"/>
                <a:ea typeface="Avenir Book"/>
                <a:cs typeface="Avenir Book"/>
                <a:sym typeface="Avenir Book"/>
              </a:defRPr>
            </a:pPr>
            <a:r>
              <a:rPr lang="en" dirty="0"/>
              <a:t>For this type of data the state-of-the-art results are achieve by GBDT</a:t>
            </a:r>
          </a:p>
          <a:p>
            <a:pPr defTabSz="457200">
              <a:lnSpc>
                <a:spcPct val="125000"/>
              </a:lnSpc>
              <a:defRPr sz="2400">
                <a:latin typeface="Avenir Book"/>
                <a:ea typeface="Avenir Book"/>
                <a:cs typeface="Avenir Book"/>
                <a:sym typeface="Avenir Book"/>
              </a:defRPr>
            </a:pPr>
            <a:r>
              <a:rPr lang="en" dirty="0"/>
              <a:t> </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6</a:t>
            </a:fld>
            <a:endParaRPr lang="ru-RU"/>
          </a:p>
        </p:txBody>
      </p:sp>
    </p:spTree>
    <p:extLst>
      <p:ext uri="{BB962C8B-B14F-4D97-AF65-F5344CB8AC3E}">
        <p14:creationId xmlns:p14="http://schemas.microsoft.com/office/powerpoint/2010/main" val="128145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Let me recall what is Decision Trees </a:t>
            </a:r>
            <a:r>
              <a:rPr lang="en-US"/>
              <a:t>and why they are so powerfull still.</a:t>
            </a:r>
            <a:endParaRPr lang="en-US" dirty="0"/>
          </a:p>
          <a:p>
            <a:r>
              <a:rPr lang="en-US" dirty="0"/>
              <a:t>Decision Tree is a simple structure with some condition in it’s nodes and some values in </a:t>
            </a:r>
            <a:r>
              <a:rPr lang="en-US"/>
              <a:t>it’s leafs. </a:t>
            </a:r>
            <a:r>
              <a:rPr lang="en-US" dirty="0"/>
              <a:t>In simple case, </a:t>
            </a:r>
            <a:r>
              <a:rPr lang="en-US"/>
              <a:t>model leafs </a:t>
            </a:r>
            <a:r>
              <a:rPr lang="en-US" dirty="0"/>
              <a:t>contains final predictions, also there could be more </a:t>
            </a:r>
            <a:r>
              <a:rPr lang="en-US"/>
              <a:t>complex leafs </a:t>
            </a:r>
            <a:r>
              <a:rPr lang="en-US" dirty="0"/>
              <a:t>with additional formulas in them.</a:t>
            </a:r>
          </a:p>
          <a:p>
            <a:r>
              <a:rPr lang="en-US" dirty="0"/>
              <a:t>Main disadvantage of Decision trees is that it’s really hard to avoid overfitting, or even full memorization of training dataset. That leads to less then optimal generalization abilities of such models.</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7</a:t>
            </a:fld>
            <a:endParaRPr lang="ru-RU"/>
          </a:p>
        </p:txBody>
      </p:sp>
    </p:spTree>
    <p:extLst>
      <p:ext uri="{BB962C8B-B14F-4D97-AF65-F5344CB8AC3E}">
        <p14:creationId xmlns:p14="http://schemas.microsoft.com/office/powerpoint/2010/main" val="370677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r>
              <a:rPr lang="en-US" dirty="0"/>
              <a:t>To overcome decision trees flaws a rather simple technique, named gradient boosting could be used.</a:t>
            </a:r>
          </a:p>
          <a:p>
            <a:pPr defTabSz="457200">
              <a:lnSpc>
                <a:spcPct val="125000"/>
              </a:lnSpc>
              <a:defRPr sz="2400">
                <a:latin typeface="Avenir Book"/>
                <a:ea typeface="Avenir Book"/>
                <a:cs typeface="Avenir Book"/>
                <a:sym typeface="Avenir Book"/>
              </a:defRPr>
            </a:pPr>
            <a:r>
              <a:rPr lang="en" dirty="0"/>
              <a:t>This is power technique that builds an ensemble, or linear combination, of decision trees. And builds it in a greedy way. Method starts with just one tree, this tree usually have big error</a:t>
            </a:r>
          </a:p>
        </p:txBody>
      </p:sp>
    </p:spTree>
    <p:extLst>
      <p:ext uri="{BB962C8B-B14F-4D97-AF65-F5344CB8AC3E}">
        <p14:creationId xmlns:p14="http://schemas.microsoft.com/office/powerpoint/2010/main" val="91824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 dirty="0"/>
              <a:t>Then we iteratively and a new tree is learned to corrects errors performed by previous ones </a:t>
            </a:r>
          </a:p>
        </p:txBody>
      </p:sp>
    </p:spTree>
    <p:extLst>
      <p:ext uri="{BB962C8B-B14F-4D97-AF65-F5344CB8AC3E}">
        <p14:creationId xmlns:p14="http://schemas.microsoft.com/office/powerpoint/2010/main" val="1304075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416896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20452536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516821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58319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4670553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702163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9389880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830902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3521121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825987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3908282088"/>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259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986255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563332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6324869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8271882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185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97532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3490250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577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90631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8625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3182065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170490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289945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6057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43676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582631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63489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158058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795538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34447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280225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114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6106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031162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09405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8808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278560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2919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3005664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23115775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7548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874677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45523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2679360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7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2043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200009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224820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3789449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785733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pic>
        <p:nvPicPr>
          <p:cNvPr id="33" name="Изображение 6">
            <a:extLst>
              <a:ext uri="{FF2B5EF4-FFF2-40B4-BE49-F238E27FC236}">
                <a16:creationId xmlns:a16="http://schemas.microsoft.com/office/drawing/2014/main" id="{6AD2487E-ADA1-114F-B592-8318F05832DC}"/>
              </a:ext>
            </a:extLst>
          </p:cNvPr>
          <p:cNvPicPr>
            <a:picLocks noChangeAspect="1"/>
          </p:cNvPicPr>
          <p:nvPr userDrawn="1"/>
        </p:nvPicPr>
        <p:blipFill>
          <a:blip r:embed="rId2"/>
          <a:stretch>
            <a:fillRect/>
          </a:stretch>
        </p:blipFill>
        <p:spPr>
          <a:xfrm>
            <a:off x="3065780" y="1963034"/>
            <a:ext cx="2289465" cy="877368"/>
          </a:xfrm>
          <a:prstGeom prst="rect">
            <a:avLst/>
          </a:prstGeom>
        </p:spPr>
      </p:pic>
      <p:sp>
        <p:nvSpPr>
          <p:cNvPr id="34" name="Рисунок 7">
            <a:extLst>
              <a:ext uri="{FF2B5EF4-FFF2-40B4-BE49-F238E27FC236}">
                <a16:creationId xmlns:a16="http://schemas.microsoft.com/office/drawing/2014/main" id="{79352FF1-22B2-114D-B504-DB00F440C2D8}"/>
              </a:ext>
            </a:extLst>
          </p:cNvPr>
          <p:cNvSpPr>
            <a:spLocks noGrp="1"/>
          </p:cNvSpPr>
          <p:nvPr>
            <p:ph type="pic" sz="quarter" idx="13" hasCustomPrompt="1"/>
          </p:nvPr>
        </p:nvSpPr>
        <p:spPr>
          <a:xfrm>
            <a:off x="3049652"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89553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34622003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163990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306164"/>
            <a:ext cx="2911489" cy="2915499"/>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8037042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210065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0"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44000"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73267667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8112"/>
            <a:ext cx="18308288" cy="1465451"/>
          </a:xfrm>
        </p:spPr>
        <p:txBody>
          <a:bodyPr tIns="234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3587806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25999"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44000" anchor="b" anchorCtr="0">
            <a:noAutofit/>
          </a:bodyPr>
          <a:lstStyle>
            <a:lvl1pPr indent="0">
              <a:lnSpc>
                <a:spcPct val="100000"/>
              </a:lnSpc>
              <a:spcBef>
                <a:spcPts val="0"/>
              </a:spcBef>
              <a:spcAft>
                <a:spcPts val="0"/>
              </a:spcAft>
              <a:defRPr sz="7200"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32705"/>
            <a:ext cx="18308288" cy="441644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21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32942426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328178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40009"/>
            <a:ext cx="21224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537640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40009"/>
            <a:ext cx="13898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797798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40009"/>
            <a:ext cx="102392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40009"/>
            <a:ext cx="10239569"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7308781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40010"/>
            <a:ext cx="13898775" cy="405616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004106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40009"/>
            <a:ext cx="10239275"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40009"/>
            <a:ext cx="1023956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425811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40009"/>
            <a:ext cx="6584850"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40009"/>
            <a:ext cx="6577717"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40009"/>
            <a:ext cx="658085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750566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78429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40009"/>
            <a:ext cx="21224776" cy="7342291"/>
          </a:xfrm>
          <a:prstGeom prst="rect">
            <a:avLst/>
          </a:prstGeom>
        </p:spPr>
        <p:txBody>
          <a:bodyPr vert="horz" lIns="0" tIns="0" rIns="0" bIns="0"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42001"/>
            <a:ext cx="17565587" cy="110714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43814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5" name="Рисунок 2">
            <a:extLst>
              <a:ext uri="{FF2B5EF4-FFF2-40B4-BE49-F238E27FC236}">
                <a16:creationId xmlns:a16="http://schemas.microsoft.com/office/drawing/2014/main" id="{D11B012E-F511-C94C-B10D-D6E12F78DDA3}"/>
              </a:ext>
            </a:extLst>
          </p:cNvPr>
          <p:cNvSpPr>
            <a:spLocks noGrp="1"/>
          </p:cNvSpPr>
          <p:nvPr>
            <p:ph type="pic" sz="quarter" idx="13" hasCustomPrompt="1"/>
          </p:nvPr>
        </p:nvSpPr>
        <p:spPr>
          <a:xfrm>
            <a:off x="3050082" y="5655728"/>
            <a:ext cx="2923681" cy="2935822"/>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6869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6531581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4" name="Рисунок 2">
            <a:extLst>
              <a:ext uri="{FF2B5EF4-FFF2-40B4-BE49-F238E27FC236}">
                <a16:creationId xmlns:a16="http://schemas.microsoft.com/office/drawing/2014/main" id="{B2F39E8A-93C9-3A45-B2EE-883223FCF3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Рисунок 2">
            <a:extLst>
              <a:ext uri="{FF2B5EF4-FFF2-40B4-BE49-F238E27FC236}">
                <a16:creationId xmlns:a16="http://schemas.microsoft.com/office/drawing/2014/main" id="{0DCF5EC1-3274-6745-8C56-419712DF13A8}"/>
              </a:ext>
            </a:extLst>
          </p:cNvPr>
          <p:cNvSpPr>
            <a:spLocks noGrp="1"/>
          </p:cNvSpPr>
          <p:nvPr>
            <p:ph type="pic" sz="quarter" idx="21" hasCustomPrompt="1"/>
          </p:nvPr>
        </p:nvSpPr>
        <p:spPr>
          <a:xfrm>
            <a:off x="8915302"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6" name="Рисунок 2">
            <a:extLst>
              <a:ext uri="{FF2B5EF4-FFF2-40B4-BE49-F238E27FC236}">
                <a16:creationId xmlns:a16="http://schemas.microsoft.com/office/drawing/2014/main" id="{1EF14998-3993-B446-9D90-65FB1EBCE1D1}"/>
              </a:ext>
            </a:extLst>
          </p:cNvPr>
          <p:cNvSpPr>
            <a:spLocks noGrp="1"/>
          </p:cNvSpPr>
          <p:nvPr>
            <p:ph type="pic" sz="quarter" idx="22" hasCustomPrompt="1"/>
          </p:nvPr>
        </p:nvSpPr>
        <p:spPr>
          <a:xfrm>
            <a:off x="16230310" y="3481918"/>
            <a:ext cx="2922878"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15062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Рисунок 2">
            <a:extLst>
              <a:ext uri="{FF2B5EF4-FFF2-40B4-BE49-F238E27FC236}">
                <a16:creationId xmlns:a16="http://schemas.microsoft.com/office/drawing/2014/main" id="{4C2B88DF-0CB1-C84B-BB8C-FB54F5E455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Рисунок 2">
            <a:extLst>
              <a:ext uri="{FF2B5EF4-FFF2-40B4-BE49-F238E27FC236}">
                <a16:creationId xmlns:a16="http://schemas.microsoft.com/office/drawing/2014/main" id="{EB3D84B1-6345-8544-BA01-7CE2CA0D062D}"/>
              </a:ext>
            </a:extLst>
          </p:cNvPr>
          <p:cNvSpPr>
            <a:spLocks noGrp="1"/>
          </p:cNvSpPr>
          <p:nvPr>
            <p:ph type="pic" sz="quarter" idx="29" hasCustomPrompt="1"/>
          </p:nvPr>
        </p:nvSpPr>
        <p:spPr>
          <a:xfrm>
            <a:off x="7075635"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2" name="Рисунок 2">
            <a:extLst>
              <a:ext uri="{FF2B5EF4-FFF2-40B4-BE49-F238E27FC236}">
                <a16:creationId xmlns:a16="http://schemas.microsoft.com/office/drawing/2014/main" id="{826C5D0F-322F-7E4C-8F35-CD24C604A365}"/>
              </a:ext>
            </a:extLst>
          </p:cNvPr>
          <p:cNvSpPr>
            <a:spLocks noGrp="1"/>
          </p:cNvSpPr>
          <p:nvPr>
            <p:ph type="pic" sz="quarter" idx="31" hasCustomPrompt="1"/>
          </p:nvPr>
        </p:nvSpPr>
        <p:spPr>
          <a:xfrm>
            <a:off x="12565718"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4" name="Рисунок 2">
            <a:extLst>
              <a:ext uri="{FF2B5EF4-FFF2-40B4-BE49-F238E27FC236}">
                <a16:creationId xmlns:a16="http://schemas.microsoft.com/office/drawing/2014/main" id="{54521928-8D4C-C24D-BA87-CD83B8390F0A}"/>
              </a:ext>
            </a:extLst>
          </p:cNvPr>
          <p:cNvSpPr>
            <a:spLocks noGrp="1"/>
          </p:cNvSpPr>
          <p:nvPr>
            <p:ph type="pic" sz="quarter" idx="33" hasCustomPrompt="1"/>
          </p:nvPr>
        </p:nvSpPr>
        <p:spPr>
          <a:xfrm>
            <a:off x="18054031"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3" name="Текст 3">
            <a:extLst>
              <a:ext uri="{FF2B5EF4-FFF2-40B4-BE49-F238E27FC236}">
                <a16:creationId xmlns:a16="http://schemas.microsoft.com/office/drawing/2014/main" id="{9C31CEE2-9E8D-7D4E-85E6-BCDAEA9B52C5}"/>
              </a:ext>
            </a:extLst>
          </p:cNvPr>
          <p:cNvSpPr>
            <a:spLocks noGrp="1"/>
          </p:cNvSpPr>
          <p:nvPr>
            <p:ph type="body" sz="quarter" idx="11"/>
          </p:nvPr>
        </p:nvSpPr>
        <p:spPr>
          <a:xfrm>
            <a:off x="1587602"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6" name="Текст 3">
            <a:extLst>
              <a:ext uri="{FF2B5EF4-FFF2-40B4-BE49-F238E27FC236}">
                <a16:creationId xmlns:a16="http://schemas.microsoft.com/office/drawing/2014/main" id="{25BA2DB1-0408-C446-904D-D5C5D6FEF704}"/>
              </a:ext>
            </a:extLst>
          </p:cNvPr>
          <p:cNvSpPr>
            <a:spLocks noGrp="1"/>
          </p:cNvSpPr>
          <p:nvPr>
            <p:ph type="body" sz="quarter" idx="34"/>
          </p:nvPr>
        </p:nvSpPr>
        <p:spPr>
          <a:xfrm>
            <a:off x="7074001"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7" name="Текст 3">
            <a:extLst>
              <a:ext uri="{FF2B5EF4-FFF2-40B4-BE49-F238E27FC236}">
                <a16:creationId xmlns:a16="http://schemas.microsoft.com/office/drawing/2014/main" id="{AE8D3F34-4BC8-F842-AE87-C1F1B818EB6D}"/>
              </a:ext>
            </a:extLst>
          </p:cNvPr>
          <p:cNvSpPr>
            <a:spLocks noGrp="1"/>
          </p:cNvSpPr>
          <p:nvPr>
            <p:ph type="body" sz="quarter" idx="35"/>
          </p:nvPr>
        </p:nvSpPr>
        <p:spPr>
          <a:xfrm>
            <a:off x="12565718"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8" name="Текст 3">
            <a:extLst>
              <a:ext uri="{FF2B5EF4-FFF2-40B4-BE49-F238E27FC236}">
                <a16:creationId xmlns:a16="http://schemas.microsoft.com/office/drawing/2014/main" id="{603D3D51-A754-5548-8F3A-176860893193}"/>
              </a:ext>
            </a:extLst>
          </p:cNvPr>
          <p:cNvSpPr>
            <a:spLocks noGrp="1"/>
          </p:cNvSpPr>
          <p:nvPr>
            <p:ph type="body" sz="quarter" idx="36"/>
          </p:nvPr>
        </p:nvSpPr>
        <p:spPr>
          <a:xfrm>
            <a:off x="18056963"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02846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9" name="Рисунок 2">
            <a:extLst>
              <a:ext uri="{FF2B5EF4-FFF2-40B4-BE49-F238E27FC236}">
                <a16:creationId xmlns:a16="http://schemas.microsoft.com/office/drawing/2014/main" id="{57FE346C-8EF0-E94F-B01D-73B4B7618440}"/>
              </a:ext>
            </a:extLst>
          </p:cNvPr>
          <p:cNvSpPr>
            <a:spLocks noGrp="1"/>
          </p:cNvSpPr>
          <p:nvPr>
            <p:ph type="pic" sz="quarter" idx="29" hasCustomPrompt="1"/>
          </p:nvPr>
        </p:nvSpPr>
        <p:spPr>
          <a:xfrm>
            <a:off x="1588989"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32" name="Рисунок 2">
            <a:extLst>
              <a:ext uri="{FF2B5EF4-FFF2-40B4-BE49-F238E27FC236}">
                <a16:creationId xmlns:a16="http://schemas.microsoft.com/office/drawing/2014/main" id="{C974B3B4-B885-DA40-B3AB-F9114F87FB2C}"/>
              </a:ext>
            </a:extLst>
          </p:cNvPr>
          <p:cNvSpPr>
            <a:spLocks noGrp="1"/>
          </p:cNvSpPr>
          <p:nvPr>
            <p:ph type="pic" sz="quarter" idx="31" hasCustomPrompt="1"/>
          </p:nvPr>
        </p:nvSpPr>
        <p:spPr>
          <a:xfrm>
            <a:off x="5985590"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Рисунок 2">
            <a:extLst>
              <a:ext uri="{FF2B5EF4-FFF2-40B4-BE49-F238E27FC236}">
                <a16:creationId xmlns:a16="http://schemas.microsoft.com/office/drawing/2014/main" id="{5D5F2D74-405A-1F4E-9CD6-F3AE0BD290F5}"/>
              </a:ext>
            </a:extLst>
          </p:cNvPr>
          <p:cNvSpPr>
            <a:spLocks noGrp="1"/>
          </p:cNvSpPr>
          <p:nvPr>
            <p:ph type="pic" sz="quarter" idx="33" hasCustomPrompt="1"/>
          </p:nvPr>
        </p:nvSpPr>
        <p:spPr>
          <a:xfrm>
            <a:off x="10375801"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6" name="Рисунок 2">
            <a:extLst>
              <a:ext uri="{FF2B5EF4-FFF2-40B4-BE49-F238E27FC236}">
                <a16:creationId xmlns:a16="http://schemas.microsoft.com/office/drawing/2014/main" id="{0AB2F838-92FE-774B-8F92-9F3D78DF23FF}"/>
              </a:ext>
            </a:extLst>
          </p:cNvPr>
          <p:cNvSpPr>
            <a:spLocks noGrp="1"/>
          </p:cNvSpPr>
          <p:nvPr>
            <p:ph type="pic" sz="quarter" idx="35" hasCustomPrompt="1"/>
          </p:nvPr>
        </p:nvSpPr>
        <p:spPr>
          <a:xfrm>
            <a:off x="14768738"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8" name="Рисунок 2">
            <a:extLst>
              <a:ext uri="{FF2B5EF4-FFF2-40B4-BE49-F238E27FC236}">
                <a16:creationId xmlns:a16="http://schemas.microsoft.com/office/drawing/2014/main" id="{EC6B56D3-7648-C24E-8DC9-0CD8B1C3EE04}"/>
              </a:ext>
            </a:extLst>
          </p:cNvPr>
          <p:cNvSpPr>
            <a:spLocks noGrp="1"/>
          </p:cNvSpPr>
          <p:nvPr>
            <p:ph type="pic" sz="quarter" idx="37" hasCustomPrompt="1"/>
          </p:nvPr>
        </p:nvSpPr>
        <p:spPr>
          <a:xfrm>
            <a:off x="19161604"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Текст 3">
            <a:extLst>
              <a:ext uri="{FF2B5EF4-FFF2-40B4-BE49-F238E27FC236}">
                <a16:creationId xmlns:a16="http://schemas.microsoft.com/office/drawing/2014/main" id="{262DA92C-89A3-2F4F-95A0-96135E2E2DCA}"/>
              </a:ext>
            </a:extLst>
          </p:cNvPr>
          <p:cNvSpPr>
            <a:spLocks noGrp="1"/>
          </p:cNvSpPr>
          <p:nvPr>
            <p:ph type="body" sz="quarter" idx="11"/>
          </p:nvPr>
        </p:nvSpPr>
        <p:spPr>
          <a:xfrm>
            <a:off x="15876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2" name="Текст 3">
            <a:extLst>
              <a:ext uri="{FF2B5EF4-FFF2-40B4-BE49-F238E27FC236}">
                <a16:creationId xmlns:a16="http://schemas.microsoft.com/office/drawing/2014/main" id="{4F9D4A2B-AF65-D04E-BB6E-A33650DA965B}"/>
              </a:ext>
            </a:extLst>
          </p:cNvPr>
          <p:cNvSpPr>
            <a:spLocks noGrp="1"/>
          </p:cNvSpPr>
          <p:nvPr>
            <p:ph type="body" sz="quarter" idx="38"/>
          </p:nvPr>
        </p:nvSpPr>
        <p:spPr>
          <a:xfrm>
            <a:off x="59818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3" name="Текст 3">
            <a:extLst>
              <a:ext uri="{FF2B5EF4-FFF2-40B4-BE49-F238E27FC236}">
                <a16:creationId xmlns:a16="http://schemas.microsoft.com/office/drawing/2014/main" id="{CBF68C6D-23B1-7B4D-9FEF-AA3ECA74E9DF}"/>
              </a:ext>
            </a:extLst>
          </p:cNvPr>
          <p:cNvSpPr>
            <a:spLocks noGrp="1"/>
          </p:cNvSpPr>
          <p:nvPr>
            <p:ph type="body" sz="quarter" idx="39"/>
          </p:nvPr>
        </p:nvSpPr>
        <p:spPr>
          <a:xfrm>
            <a:off x="10376343"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4" name="Текст 3">
            <a:extLst>
              <a:ext uri="{FF2B5EF4-FFF2-40B4-BE49-F238E27FC236}">
                <a16:creationId xmlns:a16="http://schemas.microsoft.com/office/drawing/2014/main" id="{C66F2032-A23B-5448-9AF7-22751C77D365}"/>
              </a:ext>
            </a:extLst>
          </p:cNvPr>
          <p:cNvSpPr>
            <a:spLocks noGrp="1"/>
          </p:cNvSpPr>
          <p:nvPr>
            <p:ph type="body" sz="quarter" idx="40"/>
          </p:nvPr>
        </p:nvSpPr>
        <p:spPr>
          <a:xfrm>
            <a:off x="14768614"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5" name="Текст 3">
            <a:extLst>
              <a:ext uri="{FF2B5EF4-FFF2-40B4-BE49-F238E27FC236}">
                <a16:creationId xmlns:a16="http://schemas.microsoft.com/office/drawing/2014/main" id="{6E3015C6-1D4B-954D-89D7-956594AAE012}"/>
              </a:ext>
            </a:extLst>
          </p:cNvPr>
          <p:cNvSpPr>
            <a:spLocks noGrp="1"/>
          </p:cNvSpPr>
          <p:nvPr>
            <p:ph type="body" sz="quarter" idx="41"/>
          </p:nvPr>
        </p:nvSpPr>
        <p:spPr>
          <a:xfrm>
            <a:off x="19161610"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286144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41600"/>
            <a:ext cx="102392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177911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41600"/>
            <a:ext cx="139059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60314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83610"/>
            <a:ext cx="6581140" cy="8765540"/>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41600"/>
            <a:ext cx="138968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621122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3896875"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41600"/>
            <a:ext cx="65835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0191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21224776" cy="8765540"/>
          </a:xfrm>
        </p:spPr>
        <p:txBody>
          <a:bodyPr tIns="432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7171718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2207652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658485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83610"/>
            <a:ext cx="657897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83610"/>
            <a:ext cx="6583917"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5414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400071492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88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945401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592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42000" y="3111500"/>
            <a:ext cx="19406838" cy="6213475"/>
          </a:xfrm>
        </p:spPr>
        <p:txBody>
          <a:bodyPr tIns="251999"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131317519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solidFill>
                  <a:srgbClr val="FFFFFF"/>
                </a:solidFill>
              </a:rPr>
              <a:t>https://colab.research.google.com/github/catboost/tutorials/blob/master/events/2020_odsc_west/text_features.ipynb</a:t>
            </a:r>
            <a:endParaRPr lang="ru-RU" dirty="0">
              <a:solidFill>
                <a:srgbClr val="FFFFFF"/>
              </a:solidFill>
            </a:endParaRPr>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solidFill>
                  <a:srgbClr val="FFFFFF"/>
                </a:solidFill>
              </a:rPr>
              <a:pPr/>
              <a:t>‹#›</a:t>
            </a:fld>
            <a:endParaRPr lang="ru-RU" dirty="0">
              <a:solidFill>
                <a:srgbClr val="FFFFFF"/>
              </a:solidFill>
            </a:endParaRPr>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878481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79483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3" name="Рисунок 2">
            <a:extLst>
              <a:ext uri="{FF2B5EF4-FFF2-40B4-BE49-F238E27FC236}">
                <a16:creationId xmlns:a16="http://schemas.microsoft.com/office/drawing/2014/main" id="{74798053-D0FC-0744-8B9E-CE6D9FD29B1E}"/>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8" name="Рисунок 2">
            <a:extLst>
              <a:ext uri="{FF2B5EF4-FFF2-40B4-BE49-F238E27FC236}">
                <a16:creationId xmlns:a16="http://schemas.microsoft.com/office/drawing/2014/main" id="{1C458AE4-34AE-2C43-A964-A60D6341B4F2}"/>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1" name="Рисунок 2">
            <a:extLst>
              <a:ext uri="{FF2B5EF4-FFF2-40B4-BE49-F238E27FC236}">
                <a16:creationId xmlns:a16="http://schemas.microsoft.com/office/drawing/2014/main" id="{98C177A5-3FF4-6F44-9237-446E1EFBD2F8}"/>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2" name="Рисунок 2">
            <a:extLst>
              <a:ext uri="{FF2B5EF4-FFF2-40B4-BE49-F238E27FC236}">
                <a16:creationId xmlns:a16="http://schemas.microsoft.com/office/drawing/2014/main" id="{50742B79-A963-FC4C-85D2-8910E3913A17}"/>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34886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3" name="Текст 13">
            <a:extLst>
              <a:ext uri="{FF2B5EF4-FFF2-40B4-BE49-F238E27FC236}">
                <a16:creationId xmlns:a16="http://schemas.microsoft.com/office/drawing/2014/main" id="{70813444-2C33-EA43-AE52-3342287D3C73}"/>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Рисунок 2">
            <a:extLst>
              <a:ext uri="{FF2B5EF4-FFF2-40B4-BE49-F238E27FC236}">
                <a16:creationId xmlns:a16="http://schemas.microsoft.com/office/drawing/2014/main" id="{EC0D2289-400F-CD4E-A345-0E06C430DDEB}"/>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7" name="Текст 13">
            <a:extLst>
              <a:ext uri="{FF2B5EF4-FFF2-40B4-BE49-F238E27FC236}">
                <a16:creationId xmlns:a16="http://schemas.microsoft.com/office/drawing/2014/main" id="{77D0C741-B480-1D49-88D9-0133C70F0ABE}"/>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30" name="Текст 13">
            <a:extLst>
              <a:ext uri="{FF2B5EF4-FFF2-40B4-BE49-F238E27FC236}">
                <a16:creationId xmlns:a16="http://schemas.microsoft.com/office/drawing/2014/main" id="{07F13FDB-A60B-B342-A857-6517C7DCD78C}"/>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1" name="Рисунок 2">
            <a:extLst>
              <a:ext uri="{FF2B5EF4-FFF2-40B4-BE49-F238E27FC236}">
                <a16:creationId xmlns:a16="http://schemas.microsoft.com/office/drawing/2014/main" id="{3B2C3192-866A-8048-BEA0-5B4E8777CCFF}"/>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2" name="Текст 13">
            <a:extLst>
              <a:ext uri="{FF2B5EF4-FFF2-40B4-BE49-F238E27FC236}">
                <a16:creationId xmlns:a16="http://schemas.microsoft.com/office/drawing/2014/main" id="{7AE597FB-C22A-7E48-A3EE-8EFF0DCD357B}"/>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3" name="Рисунок 2">
            <a:extLst>
              <a:ext uri="{FF2B5EF4-FFF2-40B4-BE49-F238E27FC236}">
                <a16:creationId xmlns:a16="http://schemas.microsoft.com/office/drawing/2014/main" id="{4DF56AA7-D6F0-BA4C-8FBE-3FA6464E61F7}"/>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4" name="Рисунок 2">
            <a:extLst>
              <a:ext uri="{FF2B5EF4-FFF2-40B4-BE49-F238E27FC236}">
                <a16:creationId xmlns:a16="http://schemas.microsoft.com/office/drawing/2014/main" id="{2EB03A33-C54E-0245-9F4E-355716FD52BB}"/>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Tree>
    <p:extLst>
      <p:ext uri="{BB962C8B-B14F-4D97-AF65-F5344CB8AC3E}">
        <p14:creationId xmlns:p14="http://schemas.microsoft.com/office/powerpoint/2010/main" val="302943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92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24778974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28471195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9519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2423470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1804566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969084688"/>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1589373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40017099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89007659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5826602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584775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19114188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2641588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289619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20676647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292552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2882368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3273461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0523767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168872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7549312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4046954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42432971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22748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5784869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theme" Target="../theme/theme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765777144"/>
      </p:ext>
    </p:extLst>
  </p:cSld>
  <p:clrMap bg1="lt1" tx1="dk1" bg2="lt2" tx2="dk2" accent1="accent1" accent2="accent2" accent3="accent3" accent4="accent4" accent5="accent5" accent6="accent6" hlink="hlink" folHlink="folHlink"/>
  <p:sldLayoutIdLst>
    <p:sldLayoutId id="2147483888" r:id="rId1"/>
    <p:sldLayoutId id="2147483908" r:id="rId2"/>
    <p:sldLayoutId id="2147483887" r:id="rId3"/>
    <p:sldLayoutId id="2147483889" r:id="rId4"/>
    <p:sldLayoutId id="2147483866" r:id="rId5"/>
    <p:sldLayoutId id="2147483909" r:id="rId6"/>
    <p:sldLayoutId id="2147483911" r:id="rId7"/>
    <p:sldLayoutId id="2147483912" r:id="rId8"/>
    <p:sldLayoutId id="2147483890" r:id="rId9"/>
    <p:sldLayoutId id="2147483891" r:id="rId10"/>
    <p:sldLayoutId id="2147483867" r:id="rId11"/>
    <p:sldLayoutId id="2147483896" r:id="rId12"/>
    <p:sldLayoutId id="2147483897" r:id="rId13"/>
    <p:sldLayoutId id="2147483898" r:id="rId14"/>
    <p:sldLayoutId id="2147483899" r:id="rId15"/>
    <p:sldLayoutId id="2147483900" r:id="rId16"/>
    <p:sldLayoutId id="2147483901" r:id="rId17"/>
    <p:sldLayoutId id="2147483902" r:id="rId18"/>
    <p:sldLayoutId id="2147483916" r:id="rId19"/>
    <p:sldLayoutId id="2147483903" r:id="rId20"/>
    <p:sldLayoutId id="2147483914" r:id="rId21"/>
    <p:sldLayoutId id="2147483904" r:id="rId22"/>
    <p:sldLayoutId id="2147483905" r:id="rId23"/>
    <p:sldLayoutId id="2147483920" r:id="rId24"/>
    <p:sldLayoutId id="2147483921" r:id="rId25"/>
    <p:sldLayoutId id="2147483922" r:id="rId26"/>
    <p:sldLayoutId id="2147483923" r:id="rId27"/>
    <p:sldLayoutId id="2147483924" r:id="rId28"/>
    <p:sldLayoutId id="2147483925" r:id="rId29"/>
    <p:sldLayoutId id="2147483926" r:id="rId30"/>
    <p:sldLayoutId id="2147483917" r:id="rId31"/>
    <p:sldLayoutId id="2147483913" r:id="rId32"/>
    <p:sldLayoutId id="2147483906" r:id="rId33"/>
    <p:sldLayoutId id="2147483907" r:id="rId34"/>
    <p:sldLayoutId id="2147483894" r:id="rId35"/>
    <p:sldLayoutId id="2147483918" r:id="rId36"/>
    <p:sldLayoutId id="2147483919" r:id="rId37"/>
    <p:sldLayoutId id="2147483991" r:id="rId38"/>
    <p:sldLayoutId id="214748399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userDrawn="1">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userDrawn="1">
          <p15:clr>
            <a:srgbClr val="F26B43"/>
          </p15:clr>
        </p15:guide>
        <p15:guide id="51" orient="horz" pos="3107" userDrawn="1">
          <p15:clr>
            <a:srgbClr val="F26B43"/>
          </p15:clr>
        </p15:guide>
        <p15:guide id="52" orient="horz" pos="2875" userDrawn="1">
          <p15:clr>
            <a:srgbClr val="F26B43"/>
          </p15:clr>
        </p15:guide>
        <p15:guide id="53" orient="horz" pos="2641">
          <p15:clr>
            <a:srgbClr val="F26B43"/>
          </p15:clr>
        </p15:guide>
        <p15:guide id="54" orient="horz" pos="2408" userDrawn="1">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userDrawn="1">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userDrawn="1">
          <p15:clr>
            <a:srgbClr val="F26B43"/>
          </p15:clr>
        </p15:guide>
        <p15:guide id="78" orient="horz" pos="4945">
          <p15:clr>
            <a:srgbClr val="F26B43"/>
          </p15:clr>
        </p15:guide>
        <p15:guide id="79" pos="1912" userDrawn="1">
          <p15:clr>
            <a:srgbClr val="F26B43"/>
          </p15:clr>
        </p15:guide>
        <p15:guide id="80" pos="1681" userDrawn="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userDrawn="1">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userDrawn="1">
          <p15:clr>
            <a:srgbClr val="F26B43"/>
          </p15:clr>
        </p15:guide>
        <p15:guide id="126" orient="horz" pos="19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4" name="Заголовок 3"/>
          <p:cNvSpPr>
            <a:spLocks noGrp="1"/>
          </p:cNvSpPr>
          <p:nvPr>
            <p:ph type="title"/>
          </p:nvPr>
        </p:nvSpPr>
        <p:spPr>
          <a:xfrm>
            <a:off x="1587600" y="547141"/>
            <a:ext cx="21232812" cy="2554323"/>
          </a:xfrm>
          <a:prstGeom prst="rect">
            <a:avLst/>
          </a:prstGeom>
        </p:spPr>
        <p:txBody>
          <a:bodyPr vert="horz" lIns="0" tIns="2232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41600"/>
            <a:ext cx="21224775" cy="880956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29675410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Lst>
  <p:hf hdr="0" dt="0"/>
  <p:txStyles>
    <p:titleStyle>
      <a:lvl1pPr marL="0" algn="l" defTabSz="1828619"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kern="1200" baseline="0">
          <a:solidFill>
            <a:schemeClr val="tx1"/>
          </a:solidFill>
          <a:latin typeface="+mj-lt"/>
          <a:ea typeface="+mn-ea"/>
          <a:cs typeface="+mn-cs"/>
        </a:defRPr>
      </a:lvl2pPr>
      <a:lvl3pPr marL="720000" indent="-715963" algn="l" defTabSz="1828619" rtl="0" eaLnBrk="1" latinLnBrk="0" hangingPunct="1">
        <a:lnSpc>
          <a:spcPct val="100000"/>
        </a:lnSpc>
        <a:spcBef>
          <a:spcPts val="0"/>
        </a:spcBef>
        <a:spcAft>
          <a:spcPts val="600"/>
        </a:spcAft>
        <a:buSzPct val="150000"/>
        <a:buFont typeface="YS Text Light" pitchFamily="2" charset="-52"/>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7" pos="5148">
          <p15:clr>
            <a:srgbClr val="F26B43"/>
          </p15:clr>
        </p15:guide>
        <p15:guide id="8" pos="4915">
          <p15:clr>
            <a:srgbClr val="F26B43"/>
          </p15:clr>
        </p15:guide>
        <p15:guide id="9" pos="4682">
          <p15:clr>
            <a:srgbClr val="F26B43"/>
          </p15:clr>
        </p15:guide>
        <p15:guide id="10" pos="4451">
          <p15:clr>
            <a:srgbClr val="F26B43"/>
          </p15:clr>
        </p15:guide>
        <p15:guide id="11" pos="4218">
          <p15:clr>
            <a:srgbClr val="F26B43"/>
          </p15:clr>
        </p15:guide>
        <p15:guide id="12" pos="3763">
          <p15:clr>
            <a:srgbClr val="F26B43"/>
          </p15:clr>
        </p15:guide>
        <p15:guide id="13" pos="3994">
          <p15:clr>
            <a:srgbClr val="F26B43"/>
          </p15:clr>
        </p15:guide>
        <p15:guide id="14" pos="3530">
          <p15:clr>
            <a:srgbClr val="F26B43"/>
          </p15:clr>
        </p15:guide>
        <p15:guide id="15" pos="3299">
          <p15:clr>
            <a:srgbClr val="F26B43"/>
          </p15:clr>
        </p15:guide>
        <p15:guide id="16" pos="2835">
          <p15:clr>
            <a:srgbClr val="F26B43"/>
          </p15:clr>
        </p15:guide>
        <p15:guide id="17" pos="2611">
          <p15:clr>
            <a:srgbClr val="F26B43"/>
          </p15:clr>
        </p15:guide>
        <p15:guide id="18" pos="2378">
          <p15:clr>
            <a:srgbClr val="F26B43"/>
          </p15:clr>
        </p15:guide>
        <p15:guide id="19" pos="2147">
          <p15:clr>
            <a:srgbClr val="F26B43"/>
          </p15:clr>
        </p15:guide>
        <p15:guide id="20" pos="6986">
          <p15:clr>
            <a:srgbClr val="F26B43"/>
          </p15:clr>
        </p15:guide>
        <p15:guide id="21" pos="7219">
          <p15:clr>
            <a:srgbClr val="F26B43"/>
          </p15:clr>
        </p15:guide>
        <p15:guide id="22" pos="7913">
          <p15:clr>
            <a:srgbClr val="F26B43"/>
          </p15:clr>
        </p15:guide>
        <p15:guide id="23" pos="8146">
          <p15:clr>
            <a:srgbClr val="F26B43"/>
          </p15:clr>
        </p15:guide>
        <p15:guide id="24" pos="8372">
          <p15:clr>
            <a:srgbClr val="F26B43"/>
          </p15:clr>
        </p15:guide>
        <p15:guide id="25" pos="8602">
          <p15:clr>
            <a:srgbClr val="F26B43"/>
          </p15:clr>
        </p15:guide>
        <p15:guide id="26" pos="9529">
          <p15:clr>
            <a:srgbClr val="F26B43"/>
          </p15:clr>
        </p15:guide>
        <p15:guide id="27" pos="8834">
          <p15:clr>
            <a:srgbClr val="F26B43"/>
          </p15:clr>
        </p15:guide>
        <p15:guide id="28" pos="9754">
          <p15:clr>
            <a:srgbClr val="F26B43"/>
          </p15:clr>
        </p15:guide>
        <p15:guide id="29" pos="10681">
          <p15:clr>
            <a:srgbClr val="F26B43"/>
          </p15:clr>
        </p15:guide>
        <p15:guide id="30" pos="10218">
          <p15:clr>
            <a:srgbClr val="F26B43"/>
          </p15:clr>
        </p15:guide>
        <p15:guide id="31" pos="12522">
          <p15:clr>
            <a:srgbClr val="F26B43"/>
          </p15:clr>
        </p15:guide>
        <p15:guide id="32" pos="10450">
          <p15:clr>
            <a:srgbClr val="F26B43"/>
          </p15:clr>
        </p15:guide>
        <p15:guide id="33" pos="10909">
          <p15:clr>
            <a:srgbClr val="F26B43"/>
          </p15:clr>
        </p15:guide>
        <p15:guide id="34" pos="11138">
          <p15:clr>
            <a:srgbClr val="F26B43"/>
          </p15:clr>
        </p15:guide>
        <p15:guide id="35" pos="11370">
          <p15:clr>
            <a:srgbClr val="F26B43"/>
          </p15:clr>
        </p15:guide>
        <p15:guide id="36" pos="11602">
          <p15:clr>
            <a:srgbClr val="F26B43"/>
          </p15:clr>
        </p15:guide>
        <p15:guide id="37" pos="11833">
          <p15:clr>
            <a:srgbClr val="F26B43"/>
          </p15:clr>
        </p15:guide>
        <p15:guide id="38" orient="horz" pos="4260">
          <p15:clr>
            <a:srgbClr val="F26B43"/>
          </p15:clr>
        </p15:guide>
        <p15:guide id="39" orient="horz" pos="4027">
          <p15:clr>
            <a:srgbClr val="F26B43"/>
          </p15:clr>
        </p15:guide>
        <p15:guide id="40" orient="horz" pos="3796">
          <p15:clr>
            <a:srgbClr val="F26B43"/>
          </p15:clr>
        </p15:guide>
        <p15:guide id="41" orient="horz" pos="3107">
          <p15:clr>
            <a:srgbClr val="F26B43"/>
          </p15:clr>
        </p15:guide>
        <p15:guide id="42" orient="horz" pos="2875">
          <p15:clr>
            <a:srgbClr val="F26B43"/>
          </p15:clr>
        </p15:guide>
        <p15:guide id="43" orient="horz" pos="2641">
          <p15:clr>
            <a:srgbClr val="F26B43"/>
          </p15:clr>
        </p15:guide>
        <p15:guide id="44" orient="horz" pos="2408">
          <p15:clr>
            <a:srgbClr val="F26B43"/>
          </p15:clr>
        </p15:guide>
        <p15:guide id="45" orient="horz" pos="1723">
          <p15:clr>
            <a:srgbClr val="F26B43"/>
          </p15:clr>
        </p15:guide>
        <p15:guide id="46" orient="horz" pos="4494">
          <p15:clr>
            <a:srgbClr val="F26B43"/>
          </p15:clr>
        </p15:guide>
        <p15:guide id="47" orient="horz" pos="4722">
          <p15:clr>
            <a:srgbClr val="F26B43"/>
          </p15:clr>
        </p15:guide>
        <p15:guide id="48" orient="horz" pos="5179">
          <p15:clr>
            <a:srgbClr val="F26B43"/>
          </p15:clr>
        </p15:guide>
        <p15:guide id="49" orient="horz" pos="5412">
          <p15:clr>
            <a:srgbClr val="F26B43"/>
          </p15:clr>
        </p15:guide>
        <p15:guide id="50" orient="horz" pos="5635">
          <p15:clr>
            <a:srgbClr val="F26B43"/>
          </p15:clr>
        </p15:guide>
        <p15:guide id="51" orient="horz" pos="5874">
          <p15:clr>
            <a:srgbClr val="F26B43"/>
          </p15:clr>
        </p15:guide>
        <p15:guide id="52" orient="horz" pos="6097">
          <p15:clr>
            <a:srgbClr val="F26B43"/>
          </p15:clr>
        </p15:guide>
        <p15:guide id="53" orient="horz" pos="6331">
          <p15:clr>
            <a:srgbClr val="F26B43"/>
          </p15:clr>
        </p15:guide>
        <p15:guide id="54" orient="horz" pos="6564">
          <p15:clr>
            <a:srgbClr val="F26B43"/>
          </p15:clr>
        </p15:guide>
        <p15:guide id="55" orient="horz" pos="6792">
          <p15:clr>
            <a:srgbClr val="F26B43"/>
          </p15:clr>
        </p15:guide>
        <p15:guide id="56" orient="horz" pos="7483">
          <p15:clr>
            <a:srgbClr val="F26B43"/>
          </p15:clr>
        </p15:guide>
        <p15:guide id="57" orient="horz" pos="7254">
          <p15:clr>
            <a:srgbClr val="F26B43"/>
          </p15:clr>
        </p15:guide>
        <p15:guide id="58" orient="horz" pos="7026">
          <p15:clr>
            <a:srgbClr val="F26B43"/>
          </p15:clr>
        </p15:guide>
        <p15:guide id="59" pos="7450">
          <p15:clr>
            <a:srgbClr val="F26B43"/>
          </p15:clr>
        </p15:guide>
        <p15:guide id="60" orient="horz" pos="3559">
          <p15:clr>
            <a:srgbClr val="F26B43"/>
          </p15:clr>
        </p15:guide>
        <p15:guide id="61" orient="horz" pos="3338">
          <p15:clr>
            <a:srgbClr val="F26B43"/>
          </p15:clr>
        </p15:guide>
        <p15:guide id="62" orient="horz" pos="4945">
          <p15:clr>
            <a:srgbClr val="F26B43"/>
          </p15:clr>
        </p15:guide>
        <p15:guide id="63" pos="1912">
          <p15:clr>
            <a:srgbClr val="F26B43"/>
          </p15:clr>
        </p15:guide>
        <p15:guide id="64" pos="1681">
          <p15:clr>
            <a:srgbClr val="F26B43"/>
          </p15:clr>
        </p15:guide>
        <p15:guide id="65" pos="1450">
          <p15:clr>
            <a:srgbClr val="F26B43"/>
          </p15:clr>
        </p15:guide>
        <p15:guide id="66" pos="12065">
          <p15:clr>
            <a:srgbClr val="F26B43"/>
          </p15:clr>
        </p15:guide>
        <p15:guide id="67" pos="12754">
          <p15:clr>
            <a:srgbClr val="F26B43"/>
          </p15:clr>
        </p15:guide>
        <p15:guide id="68" pos="12985">
          <p15:clr>
            <a:srgbClr val="F26B43"/>
          </p15:clr>
        </p15:guide>
        <p15:guide id="69" pos="13217">
          <p15:clr>
            <a:srgbClr val="F26B43"/>
          </p15:clr>
        </p15:guide>
        <p15:guide id="70" orient="horz" pos="793">
          <p15:clr>
            <a:srgbClr val="F26B43"/>
          </p15:clr>
        </p15:guide>
        <p15:guide id="71" pos="13449">
          <p15:clr>
            <a:srgbClr val="F26B43"/>
          </p15:clr>
        </p15:guide>
        <p15:guide id="72" pos="13681">
          <p15:clr>
            <a:srgbClr val="F26B43"/>
          </p15:clr>
        </p15:guide>
        <p15:guide id="73" pos="13906">
          <p15:clr>
            <a:srgbClr val="F26B43"/>
          </p15:clr>
        </p15:guide>
        <p15:guide id="74" pos="14141">
          <p15:clr>
            <a:srgbClr val="F26B43"/>
          </p15:clr>
        </p15:guide>
        <p15:guide id="75" pos="9066">
          <p15:clr>
            <a:srgbClr val="F26B43"/>
          </p15:clr>
        </p15:guide>
        <p15:guide id="76" pos="9298">
          <p15:clr>
            <a:srgbClr val="F26B43"/>
          </p15:clr>
        </p15:guide>
        <p15:guide id="77" orient="horz" pos="1261">
          <p15:clr>
            <a:srgbClr val="F26B43"/>
          </p15:clr>
        </p15:guide>
        <p15:guide id="78" orient="horz" pos="7716">
          <p15:clr>
            <a:srgbClr val="F26B43"/>
          </p15:clr>
        </p15:guide>
        <p15:guide id="79" orient="horz" pos="1027">
          <p15:clr>
            <a:srgbClr val="F26B43"/>
          </p15:clr>
        </p15:guide>
        <p15:guide id="80" orient="horz" pos="1494">
          <p15:clr>
            <a:srgbClr val="F26B43"/>
          </p15:clr>
        </p15:guide>
        <p15:guide id="81" pos="1226">
          <p15:clr>
            <a:srgbClr val="F26B43"/>
          </p15:clr>
        </p15:guide>
        <p15:guide id="82" pos="995">
          <p15:clr>
            <a:srgbClr val="F26B43"/>
          </p15:clr>
        </p15:guide>
        <p15:guide id="83" orient="horz" pos="2177">
          <p15:clr>
            <a:srgbClr val="F26B43"/>
          </p15:clr>
        </p15:guide>
        <p15:guide id="84" pos="14370">
          <p15:clr>
            <a:srgbClr val="F26B43"/>
          </p15:clr>
        </p15:guide>
        <p15:guide id="85" orient="horz" pos="571">
          <p15:clr>
            <a:srgbClr val="F26B43"/>
          </p15:clr>
        </p15:guide>
        <p15:guide id="86" orient="horz" pos="8178">
          <p15:clr>
            <a:srgbClr val="F26B43"/>
          </p15:clr>
        </p15:guide>
        <p15:guide id="87" orient="horz" pos="7946">
          <p15:clr>
            <a:srgbClr val="F26B43"/>
          </p15:clr>
        </p15:guide>
        <p15:guide id="88" orient="horz" pos="195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82193938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p15:clr>
            <a:srgbClr val="F26B43"/>
          </p15:clr>
        </p15:guide>
        <p15:guide id="51" orient="horz" pos="3107">
          <p15:clr>
            <a:srgbClr val="F26B43"/>
          </p15:clr>
        </p15:guide>
        <p15:guide id="52" orient="horz" pos="2875">
          <p15:clr>
            <a:srgbClr val="F26B43"/>
          </p15:clr>
        </p15:guide>
        <p15:guide id="53" orient="horz" pos="2641">
          <p15:clr>
            <a:srgbClr val="F26B43"/>
          </p15:clr>
        </p15:guide>
        <p15:guide id="54" orient="horz" pos="2408">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p15:clr>
            <a:srgbClr val="F26B43"/>
          </p15:clr>
        </p15:guide>
        <p15:guide id="78" orient="horz" pos="4945">
          <p15:clr>
            <a:srgbClr val="F26B43"/>
          </p15:clr>
        </p15:guide>
        <p15:guide id="79" pos="1912">
          <p15:clr>
            <a:srgbClr val="F26B43"/>
          </p15:clr>
        </p15:guide>
        <p15:guide id="80" pos="168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p15:clr>
            <a:srgbClr val="F26B43"/>
          </p15:clr>
        </p15:guide>
        <p15:guide id="126" orient="horz" pos="195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tboost/tutorials.gi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clck.ru/VGTxN" TargetMode="External"/><Relationship Id="rId5" Type="http://schemas.openxmlformats.org/officeDocument/2006/relationships/hyperlink" Target="https://colab.research.google.com/github/catboost/tutorials/blob/master/events/2021_06_09_odsc_europe/odsc_europe_2021.ipynb" TargetMode="External"/><Relationship Id="rId4" Type="http://schemas.openxmlformats.org/officeDocument/2006/relationships/hyperlink" Target="https://clck.ru/VGTj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notebook: practical part prerequisites</a:t>
            </a:r>
            <a:endParaRPr lang="ru-RU"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1</a:t>
            </a:fld>
            <a:endParaRPr lang="ru-RU" dirty="0"/>
          </a:p>
        </p:txBody>
      </p:sp>
      <p:sp>
        <p:nvSpPr>
          <p:cNvPr id="6" name="Content Placeholder 5">
            <a:extLst>
              <a:ext uri="{FF2B5EF4-FFF2-40B4-BE49-F238E27FC236}">
                <a16:creationId xmlns:a16="http://schemas.microsoft.com/office/drawing/2014/main" id="{9C7893A4-287A-F74D-B054-3E25969858FD}"/>
              </a:ext>
            </a:extLst>
          </p:cNvPr>
          <p:cNvSpPr>
            <a:spLocks noGrp="1"/>
          </p:cNvSpPr>
          <p:nvPr>
            <p:ph idx="1"/>
          </p:nvPr>
        </p:nvSpPr>
        <p:spPr>
          <a:xfrm>
            <a:off x="1587600" y="2001839"/>
            <a:ext cx="21224775" cy="10247312"/>
          </a:xfrm>
        </p:spPr>
        <p:txBody>
          <a:bodyPr/>
          <a:lstStyle/>
          <a:p>
            <a:pPr lvl="1"/>
            <a:r>
              <a:rPr lang="en-GB" dirty="0">
                <a:solidFill>
                  <a:schemeClr val="bg1"/>
                </a:solidFill>
              </a:rPr>
              <a:t>Run locally (</a:t>
            </a:r>
            <a:r>
              <a:rPr lang="en-GB" dirty="0" err="1">
                <a:solidFill>
                  <a:schemeClr val="bg1"/>
                </a:solidFill>
              </a:rPr>
              <a:t>Cuda</a:t>
            </a:r>
            <a:r>
              <a:rPr lang="en-GB" dirty="0">
                <a:solidFill>
                  <a:schemeClr val="bg1"/>
                </a:solidFill>
              </a:rPr>
              <a:t> GPU expected)</a:t>
            </a:r>
          </a:p>
          <a:p>
            <a:r>
              <a:rPr lang="en-GB" dirty="0">
                <a:solidFill>
                  <a:schemeClr val="bg1"/>
                </a:solidFill>
              </a:rPr>
              <a:t>git clone  </a:t>
            </a:r>
            <a:r>
              <a:rPr lang="en-GB" dirty="0">
                <a:solidFill>
                  <a:schemeClr val="bg1"/>
                </a:solidFill>
                <a:hlinkClick r:id="rId3">
                  <a:extLst>
                    <a:ext uri="{A12FA001-AC4F-418D-AE19-62706E023703}">
                      <ahyp:hlinkClr xmlns:ahyp="http://schemas.microsoft.com/office/drawing/2018/hyperlinkcolor" val="tx"/>
                    </a:ext>
                  </a:extLst>
                </a:hlinkClick>
              </a:rPr>
              <a:t>https://github.com/catboost/tutorials.git</a:t>
            </a:r>
            <a:r>
              <a:rPr lang="en-GB" dirty="0">
                <a:solidFill>
                  <a:schemeClr val="bg1"/>
                </a:solidFill>
              </a:rPr>
              <a:t> &amp;&amp; </a:t>
            </a:r>
          </a:p>
          <a:p>
            <a:r>
              <a:rPr lang="en-GB" dirty="0">
                <a:solidFill>
                  <a:schemeClr val="bg1"/>
                </a:solidFill>
              </a:rPr>
              <a:t>cd events/2021_06_09_odsc_west</a:t>
            </a:r>
          </a:p>
          <a:p>
            <a:r>
              <a:rPr lang="en-GB" dirty="0">
                <a:solidFill>
                  <a:schemeClr val="bg1"/>
                </a:solidFill>
              </a:rPr>
              <a:t>Or download by direct link: </a:t>
            </a:r>
            <a:r>
              <a:rPr lang="en-GB" dirty="0">
                <a:solidFill>
                  <a:schemeClr val="bg1"/>
                </a:solidFill>
                <a:hlinkClick r:id="rId4">
                  <a:extLst>
                    <a:ext uri="{A12FA001-AC4F-418D-AE19-62706E023703}">
                      <ahyp:hlinkClr xmlns:ahyp="http://schemas.microsoft.com/office/drawing/2018/hyperlinkcolor" val="tx"/>
                    </a:ext>
                  </a:extLst>
                </a:hlinkClick>
              </a:rPr>
              <a:t>https://clck.ru/VGTjD</a:t>
            </a:r>
            <a:r>
              <a:rPr lang="en-GB" dirty="0">
                <a:solidFill>
                  <a:schemeClr val="bg1"/>
                </a:solidFill>
              </a:rPr>
              <a:t> </a:t>
            </a:r>
          </a:p>
          <a:p>
            <a:r>
              <a:rPr lang="en-GB" dirty="0">
                <a:solidFill>
                  <a:schemeClr val="bg1"/>
                </a:solidFill>
              </a:rPr>
              <a:t>Install the libraries and enable visualization in </a:t>
            </a:r>
            <a:r>
              <a:rPr lang="en-GB" dirty="0" err="1">
                <a:solidFill>
                  <a:schemeClr val="bg1"/>
                </a:solidFill>
              </a:rPr>
              <a:t>jupyter</a:t>
            </a:r>
            <a:r>
              <a:rPr lang="en-GB" dirty="0">
                <a:solidFill>
                  <a:schemeClr val="bg1"/>
                </a:solidFill>
              </a:rPr>
              <a:t> notebooks: </a:t>
            </a:r>
          </a:p>
          <a:p>
            <a:pPr lvl="2"/>
            <a:r>
              <a:rPr lang="en-GB" dirty="0">
                <a:solidFill>
                  <a:schemeClr val="bg1"/>
                </a:solidFill>
              </a:rPr>
              <a:t>pip install </a:t>
            </a:r>
            <a:r>
              <a:rPr lang="en-GB" dirty="0" err="1">
                <a:solidFill>
                  <a:schemeClr val="bg1"/>
                </a:solidFill>
              </a:rPr>
              <a:t>catboost</a:t>
            </a:r>
            <a:r>
              <a:rPr lang="en-GB" dirty="0">
                <a:solidFill>
                  <a:schemeClr val="bg1"/>
                </a:solidFill>
              </a:rPr>
              <a:t> </a:t>
            </a:r>
            <a:r>
              <a:rPr lang="en-GB" dirty="0" err="1">
                <a:solidFill>
                  <a:schemeClr val="bg1"/>
                </a:solidFill>
              </a:rPr>
              <a:t>shap</a:t>
            </a:r>
            <a:r>
              <a:rPr lang="en-GB" dirty="0">
                <a:solidFill>
                  <a:schemeClr val="bg1"/>
                </a:solidFill>
              </a:rPr>
              <a:t> </a:t>
            </a:r>
            <a:r>
              <a:rPr lang="en-GB" dirty="0" err="1">
                <a:solidFill>
                  <a:schemeClr val="bg1"/>
                </a:solidFill>
              </a:rPr>
              <a:t>ipywidgets</a:t>
            </a:r>
            <a:r>
              <a:rPr lang="en-GB" dirty="0">
                <a:solidFill>
                  <a:schemeClr val="bg1"/>
                </a:solidFill>
              </a:rPr>
              <a:t> </a:t>
            </a:r>
            <a:r>
              <a:rPr lang="en-GB" dirty="0" err="1">
                <a:solidFill>
                  <a:schemeClr val="bg1"/>
                </a:solidFill>
              </a:rPr>
              <a:t>sklearn</a:t>
            </a:r>
            <a:endParaRPr lang="en-GB" dirty="0">
              <a:solidFill>
                <a:schemeClr val="bg1"/>
              </a:solidFill>
            </a:endParaRPr>
          </a:p>
          <a:p>
            <a:pPr lvl="2"/>
            <a:r>
              <a:rPr lang="en-GB" dirty="0" err="1">
                <a:solidFill>
                  <a:schemeClr val="bg1"/>
                </a:solidFill>
              </a:rPr>
              <a:t>jupyter</a:t>
            </a:r>
            <a:r>
              <a:rPr lang="en-GB" dirty="0">
                <a:solidFill>
                  <a:schemeClr val="bg1"/>
                </a:solidFill>
              </a:rPr>
              <a:t> </a:t>
            </a:r>
            <a:r>
              <a:rPr lang="en-GB" dirty="0" err="1">
                <a:solidFill>
                  <a:schemeClr val="bg1"/>
                </a:solidFill>
              </a:rPr>
              <a:t>nbextension</a:t>
            </a:r>
            <a:r>
              <a:rPr lang="en-GB" dirty="0">
                <a:solidFill>
                  <a:schemeClr val="bg1"/>
                </a:solidFill>
              </a:rPr>
              <a:t> enable --</a:t>
            </a:r>
            <a:r>
              <a:rPr lang="en-GB" dirty="0" err="1">
                <a:solidFill>
                  <a:schemeClr val="bg1"/>
                </a:solidFill>
              </a:rPr>
              <a:t>py</a:t>
            </a:r>
            <a:r>
              <a:rPr lang="en-GB" dirty="0">
                <a:solidFill>
                  <a:schemeClr val="bg1"/>
                </a:solidFill>
              </a:rPr>
              <a:t> </a:t>
            </a:r>
            <a:r>
              <a:rPr lang="en-GB" dirty="0" err="1">
                <a:solidFill>
                  <a:schemeClr val="bg1"/>
                </a:solidFill>
              </a:rPr>
              <a:t>widgetsnbextension</a:t>
            </a:r>
            <a:r>
              <a:rPr lang="en-GB" dirty="0">
                <a:solidFill>
                  <a:schemeClr val="bg1"/>
                </a:solidFill>
              </a:rPr>
              <a:t> </a:t>
            </a:r>
          </a:p>
          <a:p>
            <a:pPr lvl="1"/>
            <a:endParaRPr lang="en-GB" dirty="0">
              <a:solidFill>
                <a:schemeClr val="bg1"/>
              </a:solidFill>
            </a:endParaRPr>
          </a:p>
          <a:p>
            <a:pPr lvl="1"/>
            <a:r>
              <a:rPr lang="en-GB" dirty="0">
                <a:solidFill>
                  <a:schemeClr val="bg1"/>
                </a:solidFill>
              </a:rPr>
              <a:t>Run online in </a:t>
            </a:r>
            <a:r>
              <a:rPr lang="en-GB" dirty="0" err="1">
                <a:solidFill>
                  <a:schemeClr val="bg1"/>
                </a:solidFill>
              </a:rPr>
              <a:t>collaboratory</a:t>
            </a:r>
            <a:endParaRPr lang="en-GB" dirty="0">
              <a:solidFill>
                <a:schemeClr val="bg1"/>
              </a:solidFill>
            </a:endParaRPr>
          </a:p>
          <a:p>
            <a:r>
              <a:rPr lang="en-GB" dirty="0">
                <a:solidFill>
                  <a:schemeClr val="bg1"/>
                </a:solidFill>
                <a:hlinkClick r:id="rId5">
                  <a:extLst>
                    <a:ext uri="{A12FA001-AC4F-418D-AE19-62706E023703}">
                      <ahyp:hlinkClr xmlns:ahyp="http://schemas.microsoft.com/office/drawing/2018/hyperlinkcolor" val="tx"/>
                    </a:ext>
                  </a:extLst>
                </a:hlinkClick>
              </a:rPr>
              <a:t>https://colab.research.google.com/github/catboost/tutorials/blob/master/events/2021_06_09_odsc_europe/odsc_europe_2021.ipynb</a:t>
            </a:r>
            <a:r>
              <a:rPr lang="en-GB" dirty="0">
                <a:solidFill>
                  <a:schemeClr val="bg1"/>
                </a:solidFill>
              </a:rPr>
              <a:t> </a:t>
            </a:r>
          </a:p>
          <a:p>
            <a:r>
              <a:rPr lang="en-GB" dirty="0">
                <a:solidFill>
                  <a:schemeClr val="bg1"/>
                </a:solidFill>
              </a:rPr>
              <a:t>Short link: </a:t>
            </a:r>
            <a:r>
              <a:rPr lang="en-GB" dirty="0">
                <a:solidFill>
                  <a:schemeClr val="bg1"/>
                </a:solidFill>
                <a:hlinkClick r:id="rId6">
                  <a:extLst>
                    <a:ext uri="{A12FA001-AC4F-418D-AE19-62706E023703}">
                      <ahyp:hlinkClr xmlns:ahyp="http://schemas.microsoft.com/office/drawing/2018/hyperlinkcolor" val="tx"/>
                    </a:ext>
                  </a:extLst>
                </a:hlinkClick>
              </a:rPr>
              <a:t>https://clck.ru/VGTxN</a:t>
            </a:r>
            <a:r>
              <a:rPr lang="en-GB" dirty="0">
                <a:solidFill>
                  <a:schemeClr val="bg1"/>
                </a:solidFill>
              </a:rPr>
              <a:t> </a:t>
            </a:r>
          </a:p>
        </p:txBody>
      </p:sp>
    </p:spTree>
    <p:extLst>
      <p:ext uri="{BB962C8B-B14F-4D97-AF65-F5344CB8AC3E}">
        <p14:creationId xmlns:p14="http://schemas.microsoft.com/office/powerpoint/2010/main" val="23514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1" name="Group"/>
          <p:cNvGrpSpPr/>
          <p:nvPr/>
        </p:nvGrpSpPr>
        <p:grpSpPr>
          <a:xfrm>
            <a:off x="12777588" y="7583317"/>
            <a:ext cx="10042825" cy="2457414"/>
            <a:chOff x="-1" y="-1"/>
            <a:chExt cx="10043477" cy="2457572"/>
          </a:xfrm>
        </p:grpSpPr>
        <p:sp>
          <p:nvSpPr>
            <p:cNvPr id="689" name="TextBox 132"/>
            <p:cNvSpPr txBox="1"/>
            <p:nvPr/>
          </p:nvSpPr>
          <p:spPr>
            <a:xfrm>
              <a:off x="5746759" y="1146930"/>
              <a:ext cx="109383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dirty="0">
                  <a:solidFill>
                    <a:schemeClr val="bg1"/>
                  </a:solidFill>
                </a:rPr>
                <a:t>…</a:t>
              </a:r>
            </a:p>
          </p:txBody>
        </p:sp>
        <p:sp>
          <p:nvSpPr>
            <p:cNvPr id="690" name="TextBox 191"/>
            <p:cNvSpPr txBox="1"/>
            <p:nvPr/>
          </p:nvSpPr>
          <p:spPr>
            <a:xfrm>
              <a:off x="228741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04" name="Группа 192"/>
            <p:cNvGrpSpPr/>
            <p:nvPr/>
          </p:nvGrpSpPr>
          <p:grpSpPr>
            <a:xfrm>
              <a:off x="2724284" y="-1"/>
              <a:ext cx="2644551" cy="2293860"/>
              <a:chOff x="0" y="0"/>
              <a:chExt cx="2644550" cy="2293858"/>
            </a:xfrm>
          </p:grpSpPr>
          <p:sp>
            <p:nvSpPr>
              <p:cNvPr id="691" name="Прямая соединительная линия 193"/>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2" name="Прямая соединительная линия 194"/>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3" name="Прямая соединительная линия 195"/>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4" name="Прямая соединительная линия 196"/>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5" name="Прямая соединительная линия 197"/>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6" name="Прямая соединительная линия 198"/>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7" name="Овал 199"/>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8" name="Овал 200"/>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9" name="Овал 201"/>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0" name="Овал 202"/>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1" name="Овал 203"/>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2" name="Овал 204"/>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3" name="Овал 205"/>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14" name="Группа 206"/>
            <p:cNvGrpSpPr/>
            <p:nvPr/>
          </p:nvGrpSpPr>
          <p:grpSpPr>
            <a:xfrm>
              <a:off x="-1" y="-1"/>
              <a:ext cx="2194300" cy="2293860"/>
              <a:chOff x="0" y="0"/>
              <a:chExt cx="2194298" cy="2293858"/>
            </a:xfrm>
          </p:grpSpPr>
          <p:sp>
            <p:nvSpPr>
              <p:cNvPr id="705" name="Прямая соединительная линия 207"/>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6" name="Прямая соединительная линия 208"/>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7" name="Прямая соединительная линия 20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8" name="Прямая соединительная линия 21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9" name="Овал 211"/>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0" name="Овал 212"/>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1" name="Овал 213"/>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2" name="Овал 214"/>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3" name="Овал 215"/>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15" name="TextBox 216"/>
            <p:cNvSpPr txBox="1"/>
            <p:nvPr/>
          </p:nvSpPr>
          <p:spPr>
            <a:xfrm>
              <a:off x="696205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29" name="Группа 217"/>
            <p:cNvGrpSpPr/>
            <p:nvPr/>
          </p:nvGrpSpPr>
          <p:grpSpPr>
            <a:xfrm>
              <a:off x="7398925" y="-1"/>
              <a:ext cx="2644551" cy="2293860"/>
              <a:chOff x="0" y="0"/>
              <a:chExt cx="2644550" cy="2293858"/>
            </a:xfrm>
          </p:grpSpPr>
          <p:sp>
            <p:nvSpPr>
              <p:cNvPr id="716" name="Прямая соединительная линия 21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7" name="Прямая соединительная линия 21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8" name="Прямая соединительная линия 220"/>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9" name="Прямая соединительная линия 221"/>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0" name="Прямая соединительная линия 222"/>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1" name="Прямая соединительная линия 223"/>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2" name="Овал 224"/>
              <p:cNvSpPr/>
              <p:nvPr/>
            </p:nvSpPr>
            <p:spPr>
              <a:xfrm rot="16200000" flipH="1">
                <a:off x="138916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3" name="Овал 225"/>
              <p:cNvSpPr/>
              <p:nvPr/>
            </p:nvSpPr>
            <p:spPr>
              <a:xfrm rot="16200000" flipH="1">
                <a:off x="-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4" name="Овал 226"/>
              <p:cNvSpPr/>
              <p:nvPr/>
            </p:nvSpPr>
            <p:spPr>
              <a:xfrm rot="16200000" flipH="1">
                <a:off x="818495" y="1897857"/>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5" name="Овал 227"/>
              <p:cNvSpPr/>
              <p:nvPr/>
            </p:nvSpPr>
            <p:spPr>
              <a:xfrm rot="16200000" flipH="1">
                <a:off x="2248549"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6" name="Овал 228"/>
              <p:cNvSpPr/>
              <p:nvPr/>
            </p:nvSpPr>
            <p:spPr>
              <a:xfrm rot="16200000" flipH="1">
                <a:off x="1084493" y="0"/>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7" name="Овал 229"/>
              <p:cNvSpPr/>
              <p:nvPr/>
            </p:nvSpPr>
            <p:spPr>
              <a:xfrm rot="16200000" flipH="1">
                <a:off x="1798298" y="1117346"/>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8" name="Овал 230"/>
              <p:cNvSpPr/>
              <p:nvPr/>
            </p:nvSpPr>
            <p:spPr>
              <a:xfrm rot="16200000" flipH="1">
                <a:off x="435955" y="1117346"/>
                <a:ext cx="396002"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30" name="TextBox 216"/>
            <p:cNvSpPr txBox="1"/>
            <p:nvPr/>
          </p:nvSpPr>
          <p:spPr>
            <a:xfrm>
              <a:off x="5045008" y="491610"/>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40" name="Group"/>
          <p:cNvGrpSpPr/>
          <p:nvPr/>
        </p:nvGrpSpPr>
        <p:grpSpPr>
          <a:xfrm>
            <a:off x="16616351" y="10940459"/>
            <a:ext cx="2465897" cy="387785"/>
            <a:chOff x="0" y="0"/>
            <a:chExt cx="2466057" cy="387809"/>
          </a:xfrm>
        </p:grpSpPr>
        <p:sp>
          <p:nvSpPr>
            <p:cNvPr id="738" name="Прямоугольник 141"/>
            <p:cNvSpPr/>
            <p:nvPr/>
          </p:nvSpPr>
          <p:spPr>
            <a:xfrm rot="10800000" flipH="1">
              <a:off x="15285" y="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9" name="Прямоугольник 238"/>
            <p:cNvSpPr/>
            <p:nvPr/>
          </p:nvSpPr>
          <p:spPr>
            <a:xfrm rot="10800000" flipH="1">
              <a:off x="0" y="0"/>
              <a:ext cx="66039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Better</a:t>
            </a:r>
          </a:p>
        </p:txBody>
      </p:sp>
      <p:sp>
        <p:nvSpPr>
          <p:cNvPr id="743" name="TextBox 144"/>
          <p:cNvSpPr txBox="1"/>
          <p:nvPr/>
        </p:nvSpPr>
        <p:spPr>
          <a:xfrm>
            <a:off x="17090667" y="11726998"/>
            <a:ext cx="4462012"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6" rIns="45716">
            <a:spAutoFit/>
          </a:bodyPr>
          <a:lstStyle>
            <a:lvl1pPr>
              <a:defRPr sz="3200"/>
            </a:lvl1pPr>
          </a:lstStyle>
          <a:p>
            <a:r>
              <a:rPr>
                <a:solidFill>
                  <a:schemeClr val="bg1"/>
                </a:solidFill>
              </a:rPr>
              <a:t>Ship it</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9538F16F-57AC-5346-B1F9-BCB11077E07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ACDB4E06-2F24-4D4B-AEEA-CE7555B643BA}"/>
              </a:ext>
            </a:extLst>
          </p:cNvPr>
          <p:cNvSpPr>
            <a:spLocks noGrp="1"/>
          </p:cNvSpPr>
          <p:nvPr>
            <p:ph type="sldNum" sz="quarter" idx="4"/>
          </p:nvPr>
        </p:nvSpPr>
        <p:spPr/>
        <p:txBody>
          <a:bodyPr/>
          <a:lstStyle/>
          <a:p>
            <a:fld id="{741C03D3-FA44-40EC-9A21-1FC4FEA3E22E}" type="slidenum">
              <a:rPr lang="ru-RU" smtClean="0"/>
              <a:pPr/>
              <a:t>10</a:t>
            </a:fld>
            <a:endParaRPr lang="ru-RU" dirty="0"/>
          </a:p>
        </p:txBody>
      </p:sp>
    </p:spTree>
    <p:extLst>
      <p:ext uri="{BB962C8B-B14F-4D97-AF65-F5344CB8AC3E}">
        <p14:creationId xmlns:p14="http://schemas.microsoft.com/office/powerpoint/2010/main" val="189549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Скругленный прямоугольник 10">
            <a:extLst>
              <a:ext uri="{FF2B5EF4-FFF2-40B4-BE49-F238E27FC236}">
                <a16:creationId xmlns:a16="http://schemas.microsoft.com/office/drawing/2014/main" id="{F5C97DAC-62B4-854A-ABEE-783A973ABECF}"/>
              </a:ext>
            </a:extLst>
          </p:cNvPr>
          <p:cNvSpPr/>
          <p:nvPr/>
        </p:nvSpPr>
        <p:spPr>
          <a:xfrm>
            <a:off x="8891588"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Скругленный прямоугольник 2">
            <a:extLst>
              <a:ext uri="{FF2B5EF4-FFF2-40B4-BE49-F238E27FC236}">
                <a16:creationId xmlns:a16="http://schemas.microsoft.com/office/drawing/2014/main" id="{BFF82435-1F6D-FB4B-AF2C-43CEA88DBBED}"/>
              </a:ext>
            </a:extLst>
          </p:cNvPr>
          <p:cNvSpPr/>
          <p:nvPr/>
        </p:nvSpPr>
        <p:spPr>
          <a:xfrm>
            <a:off x="1579563"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48" name="Main Boosting libraries"/>
          <p:cNvSpPr txBox="1">
            <a:spLocks noGrp="1"/>
          </p:cNvSpPr>
          <p:nvPr>
            <p:ph type="title"/>
          </p:nvPr>
        </p:nvSpPr>
        <p:spPr>
          <a:prstGeom prst="rect">
            <a:avLst/>
          </a:prstGeom>
        </p:spPr>
        <p:txBody>
          <a:bodyPr/>
          <a:lstStyle>
            <a:lvl1pPr algn="ctr"/>
          </a:lstStyle>
          <a:p>
            <a:pPr algn="l"/>
            <a:r>
              <a:rPr lang="en-US" dirty="0">
                <a:solidFill>
                  <a:schemeClr val="bg1"/>
                </a:solidFill>
              </a:rPr>
              <a:t>Main Boosting libraries</a:t>
            </a:r>
            <a:endParaRPr dirty="0">
              <a:solidFill>
                <a:schemeClr val="bg1"/>
              </a:solidFill>
            </a:endParaRPr>
          </a:p>
        </p:txBody>
      </p:sp>
      <p:pic>
        <p:nvPicPr>
          <p:cNvPr id="749" name="xgboost.png" descr="xgboost.png"/>
          <p:cNvPicPr>
            <a:picLocks noChangeAspect="1"/>
          </p:cNvPicPr>
          <p:nvPr/>
        </p:nvPicPr>
        <p:blipFill>
          <a:blip r:embed="rId3"/>
          <a:stretch>
            <a:fillRect/>
          </a:stretch>
        </p:blipFill>
        <p:spPr>
          <a:xfrm>
            <a:off x="2301875" y="6223389"/>
            <a:ext cx="5192968" cy="1998274"/>
          </a:xfrm>
          <a:prstGeom prst="rect">
            <a:avLst/>
          </a:prstGeom>
          <a:ln w="12700">
            <a:miter lim="400000"/>
          </a:ln>
        </p:spPr>
      </p:pic>
      <p:sp>
        <p:nvSpPr>
          <p:cNvPr id="751" name="LightGBM"/>
          <p:cNvSpPr txBox="1"/>
          <p:nvPr/>
        </p:nvSpPr>
        <p:spPr>
          <a:xfrm>
            <a:off x="20156993" y="7565300"/>
            <a:ext cx="3108927" cy="871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4800" b="1" baseline="6250">
                <a:solidFill>
                  <a:srgbClr val="53585F"/>
                </a:solidFill>
              </a:defRPr>
            </a:lvl1pPr>
          </a:lstStyle>
          <a:p>
            <a:r>
              <a:t>LightGBM</a:t>
            </a:r>
          </a:p>
        </p:txBody>
      </p:sp>
      <p:pic>
        <p:nvPicPr>
          <p:cNvPr id="752" name="81261986-81262078.png" descr="81261986-81262078.png"/>
          <p:cNvPicPr>
            <a:picLocks noChangeAspect="1"/>
          </p:cNvPicPr>
          <p:nvPr/>
        </p:nvPicPr>
        <p:blipFill>
          <a:blip r:embed="rId4"/>
          <a:stretch>
            <a:fillRect/>
          </a:stretch>
        </p:blipFill>
        <p:spPr>
          <a:xfrm>
            <a:off x="8864694" y="5884635"/>
            <a:ext cx="6985721" cy="2936752"/>
          </a:xfrm>
          <a:prstGeom prst="rect">
            <a:avLst/>
          </a:prstGeom>
          <a:ln w="12700">
            <a:miter lim="400000"/>
          </a:ln>
        </p:spPr>
      </p:pic>
      <p:sp>
        <p:nvSpPr>
          <p:cNvPr id="12" name="Скругленный прямоугольник 11">
            <a:extLst>
              <a:ext uri="{FF2B5EF4-FFF2-40B4-BE49-F238E27FC236}">
                <a16:creationId xmlns:a16="http://schemas.microsoft.com/office/drawing/2014/main" id="{E88CC7A2-BAFD-D14A-B21E-7675B2593853}"/>
              </a:ext>
            </a:extLst>
          </p:cNvPr>
          <p:cNvSpPr/>
          <p:nvPr/>
        </p:nvSpPr>
        <p:spPr>
          <a:xfrm>
            <a:off x="16221075" y="5340061"/>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1030" name="Picture 6">
            <a:extLst>
              <a:ext uri="{FF2B5EF4-FFF2-40B4-BE49-F238E27FC236}">
                <a16:creationId xmlns:a16="http://schemas.microsoft.com/office/drawing/2014/main" id="{0FCF48A6-66D7-9843-B510-61004DFB726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6802007" y="6740390"/>
            <a:ext cx="5431022" cy="122524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BE62C67-BD3B-EA45-9152-0FC754CE10C6}"/>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6CB5BBAE-433B-B94A-A256-8A31CCF013B2}"/>
              </a:ext>
            </a:extLst>
          </p:cNvPr>
          <p:cNvSpPr>
            <a:spLocks noGrp="1"/>
          </p:cNvSpPr>
          <p:nvPr>
            <p:ph type="sldNum" sz="quarter" idx="4"/>
          </p:nvPr>
        </p:nvSpPr>
        <p:spPr/>
        <p:txBody>
          <a:bodyPr/>
          <a:lstStyle/>
          <a:p>
            <a:fld id="{741C03D3-FA44-40EC-9A21-1FC4FEA3E22E}" type="slidenum">
              <a:rPr lang="ru-RU" smtClean="0"/>
              <a:pPr/>
              <a:t>11</a:t>
            </a:fld>
            <a:endParaRPr lang="ru-RU" dirty="0"/>
          </a:p>
        </p:txBody>
      </p:sp>
    </p:spTree>
    <p:extLst>
      <p:ext uri="{BB962C8B-B14F-4D97-AF65-F5344CB8AC3E}">
        <p14:creationId xmlns:p14="http://schemas.microsoft.com/office/powerpoint/2010/main" val="119812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US" dirty="0"/>
              <a:t>CatBoost overview</a:t>
            </a:r>
            <a:endParaRPr lang="en-RU" dirty="0"/>
          </a:p>
        </p:txBody>
      </p:sp>
    </p:spTree>
    <p:extLst>
      <p:ext uri="{BB962C8B-B14F-4D97-AF65-F5344CB8AC3E}">
        <p14:creationId xmlns:p14="http://schemas.microsoft.com/office/powerpoint/2010/main" val="48708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CatBoost</a:t>
            </a:r>
            <a:r>
              <a:rPr lang="en-US" dirty="0">
                <a:solidFill>
                  <a:schemeClr val="bg1"/>
                </a:solidFill>
              </a:rPr>
              <a:t> advantages</a:t>
            </a:r>
            <a:endParaRPr lang="ru-RU" dirty="0">
              <a:solidFill>
                <a:schemeClr val="bg1"/>
              </a:solidFill>
            </a:endParaRPr>
          </a:p>
        </p:txBody>
      </p:sp>
      <p:sp>
        <p:nvSpPr>
          <p:cNvPr id="3" name="Объект 2"/>
          <p:cNvSpPr>
            <a:spLocks noGrp="1"/>
          </p:cNvSpPr>
          <p:nvPr>
            <p:ph idx="1"/>
          </p:nvPr>
        </p:nvSpPr>
        <p:spPr>
          <a:xfrm>
            <a:off x="1587600" y="2371725"/>
            <a:ext cx="21224775" cy="9507539"/>
          </a:xfrm>
        </p:spPr>
        <p:txBody>
          <a:bodyPr anchor="ctr"/>
          <a:lstStyle/>
          <a:p>
            <a:pPr lvl="2"/>
            <a:r>
              <a:rPr lang="en-US" dirty="0">
                <a:solidFill>
                  <a:schemeClr val="bg1"/>
                </a:solidFill>
              </a:rPr>
              <a:t>Good quality with default parameters</a:t>
            </a:r>
          </a:p>
          <a:p>
            <a:pPr lvl="2"/>
            <a:r>
              <a:rPr lang="en-US" dirty="0">
                <a:solidFill>
                  <a:schemeClr val="bg1"/>
                </a:solidFill>
              </a:rPr>
              <a:t>Good GPU training speed</a:t>
            </a:r>
          </a:p>
          <a:p>
            <a:pPr lvl="2"/>
            <a:r>
              <a:rPr lang="en-US" dirty="0">
                <a:solidFill>
                  <a:schemeClr val="bg1"/>
                </a:solidFill>
              </a:rPr>
              <a:t>Sophisticated categorical, text and embedding features support</a:t>
            </a:r>
          </a:p>
          <a:p>
            <a:pPr lvl="2"/>
            <a:r>
              <a:rPr lang="en-US" dirty="0">
                <a:solidFill>
                  <a:schemeClr val="bg1"/>
                </a:solidFill>
              </a:rPr>
              <a:t>Model analysis tools</a:t>
            </a:r>
          </a:p>
          <a:p>
            <a:pPr lvl="2"/>
            <a:r>
              <a:rPr lang="en-US" dirty="0">
                <a:solidFill>
                  <a:schemeClr val="bg1"/>
                </a:solidFill>
              </a:rPr>
              <a:t>Set of tools to make GBDT usage easier</a:t>
            </a:r>
          </a:p>
        </p:txBody>
      </p:sp>
      <p:sp>
        <p:nvSpPr>
          <p:cNvPr id="4" name="Footer Placeholder 3">
            <a:extLst>
              <a:ext uri="{FF2B5EF4-FFF2-40B4-BE49-F238E27FC236}">
                <a16:creationId xmlns:a16="http://schemas.microsoft.com/office/drawing/2014/main" id="{C5287B3E-DCA8-A24F-8866-48833BDB763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44B604C-D1D7-7348-A9BD-682D38C4CBC0}"/>
              </a:ext>
            </a:extLst>
          </p:cNvPr>
          <p:cNvSpPr>
            <a:spLocks noGrp="1"/>
          </p:cNvSpPr>
          <p:nvPr>
            <p:ph type="sldNum" sz="quarter" idx="4"/>
          </p:nvPr>
        </p:nvSpPr>
        <p:spPr/>
        <p:txBody>
          <a:bodyPr/>
          <a:lstStyle/>
          <a:p>
            <a:fld id="{741C03D3-FA44-40EC-9A21-1FC4FEA3E22E}" type="slidenum">
              <a:rPr lang="ru-RU" smtClean="0"/>
              <a:pPr/>
              <a:t>13</a:t>
            </a:fld>
            <a:endParaRPr lang="ru-RU" dirty="0"/>
          </a:p>
        </p:txBody>
      </p:sp>
    </p:spTree>
    <p:extLst>
      <p:ext uri="{BB962C8B-B14F-4D97-AF65-F5344CB8AC3E}">
        <p14:creationId xmlns:p14="http://schemas.microsoft.com/office/powerpoint/2010/main" val="345702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7FA1EE66-3B03-8246-9D1C-E2B465791BC1}"/>
              </a:ext>
            </a:extLst>
          </p:cNvPr>
          <p:cNvSpPr/>
          <p:nvPr/>
        </p:nvSpPr>
        <p:spPr>
          <a:xfrm>
            <a:off x="12561888" y="-695675"/>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13" name="Прямоугольник 12">
            <a:extLst>
              <a:ext uri="{FF2B5EF4-FFF2-40B4-BE49-F238E27FC236}">
                <a16:creationId xmlns:a16="http://schemas.microsoft.com/office/drawing/2014/main" id="{2B355337-756D-1046-AE3E-776A04042016}"/>
              </a:ext>
            </a:extLst>
          </p:cNvPr>
          <p:cNvSpPr/>
          <p:nvPr/>
        </p:nvSpPr>
        <p:spPr>
          <a:xfrm>
            <a:off x="29916033" y="14798305"/>
            <a:ext cx="10250488"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Заголовок 2"/>
          <p:cNvSpPr>
            <a:spLocks noGrp="1"/>
          </p:cNvSpPr>
          <p:nvPr>
            <p:ph type="title"/>
          </p:nvPr>
        </p:nvSpPr>
        <p:spPr/>
        <p:txBody>
          <a:bodyPr/>
          <a:lstStyle/>
          <a:p>
            <a:r>
              <a:rPr lang="en-US" dirty="0" err="1">
                <a:solidFill>
                  <a:schemeClr val="bg1"/>
                </a:solidFill>
              </a:rPr>
              <a:t>CatBoost</a:t>
            </a:r>
            <a:r>
              <a:rPr lang="en-US" dirty="0">
                <a:solidFill>
                  <a:schemeClr val="bg1"/>
                </a:solidFill>
              </a:rPr>
              <a:t> in the Wild</a:t>
            </a:r>
            <a:endParaRPr lang="ru-RU" dirty="0">
              <a:solidFill>
                <a:schemeClr val="bg1"/>
              </a:solidFill>
            </a:endParaRPr>
          </a:p>
        </p:txBody>
      </p:sp>
      <p:sp>
        <p:nvSpPr>
          <p:cNvPr id="12" name="Тип задачи: ранжирование…"/>
          <p:cNvSpPr txBox="1">
            <a:spLocks noGrp="1"/>
          </p:cNvSpPr>
          <p:nvPr>
            <p:ph type="body" idx="4294967295"/>
          </p:nvPr>
        </p:nvSpPr>
        <p:spPr>
          <a:xfrm>
            <a:off x="1570036" y="3103563"/>
            <a:ext cx="9520239" cy="9772682"/>
          </a:xfrm>
          <a:prstGeom prst="rect">
            <a:avLst/>
          </a:prstGeom>
        </p:spPr>
        <p:txBody>
          <a:bodyPr anchor="ctr"/>
          <a:lstStyle/>
          <a:p>
            <a:pPr lvl="2"/>
            <a:r>
              <a:rPr lang="en-US" sz="4800" dirty="0">
                <a:solidFill>
                  <a:schemeClr val="bg1"/>
                </a:solidFill>
              </a:rPr>
              <a:t>Recommendations at Netflix</a:t>
            </a:r>
          </a:p>
          <a:p>
            <a:pPr lvl="2"/>
            <a:r>
              <a:rPr lang="en-US" sz="4800" dirty="0">
                <a:solidFill>
                  <a:schemeClr val="bg1"/>
                </a:solidFill>
              </a:rPr>
              <a:t>Hotel ranking in </a:t>
            </a:r>
            <a:r>
              <a:rPr lang="en-US" sz="4800" dirty="0" err="1">
                <a:solidFill>
                  <a:schemeClr val="bg1"/>
                </a:solidFill>
              </a:rPr>
              <a:t>Aviasales</a:t>
            </a:r>
            <a:endParaRPr lang="en-US" sz="4800" dirty="0">
              <a:solidFill>
                <a:schemeClr val="bg1"/>
              </a:solidFill>
            </a:endParaRPr>
          </a:p>
          <a:p>
            <a:pPr lvl="2"/>
            <a:r>
              <a:rPr lang="en-US" sz="4800" dirty="0">
                <a:solidFill>
                  <a:schemeClr val="bg1"/>
                </a:solidFill>
              </a:rPr>
              <a:t>Protection against bots in </a:t>
            </a:r>
            <a:r>
              <a:rPr lang="en-US" sz="4800" dirty="0" err="1">
                <a:solidFill>
                  <a:schemeClr val="bg1"/>
                </a:solidFill>
              </a:rPr>
              <a:t>CloudFlare</a:t>
            </a:r>
            <a:endParaRPr lang="en-US" sz="4800" dirty="0">
              <a:solidFill>
                <a:schemeClr val="bg1"/>
              </a:solidFill>
            </a:endParaRPr>
          </a:p>
          <a:p>
            <a:pPr lvl="2"/>
            <a:r>
              <a:rPr lang="en-US" sz="4800" dirty="0">
                <a:solidFill>
                  <a:schemeClr val="bg1"/>
                </a:solidFill>
              </a:rPr>
              <a:t>Particle classification in CERN</a:t>
            </a:r>
          </a:p>
          <a:p>
            <a:pPr lvl="2"/>
            <a:r>
              <a:rPr lang="en-US" sz="4800" dirty="0">
                <a:solidFill>
                  <a:schemeClr val="bg1"/>
                </a:solidFill>
              </a:rPr>
              <a:t>Medical research at University of NSW Sydney</a:t>
            </a:r>
          </a:p>
          <a:p>
            <a:pPr lvl="2"/>
            <a:r>
              <a:rPr lang="en-US" sz="4800" dirty="0">
                <a:solidFill>
                  <a:schemeClr val="bg1"/>
                </a:solidFill>
              </a:rPr>
              <a:t>Destination prediction in </a:t>
            </a:r>
            <a:r>
              <a:rPr lang="en-US" sz="4800" dirty="0" err="1">
                <a:solidFill>
                  <a:schemeClr val="bg1"/>
                </a:solidFill>
              </a:rPr>
              <a:t>Careem</a:t>
            </a:r>
            <a:r>
              <a:rPr lang="en-US" sz="4800" dirty="0">
                <a:solidFill>
                  <a:schemeClr val="bg1"/>
                </a:solidFill>
              </a:rPr>
              <a:t> taxi service</a:t>
            </a:r>
          </a:p>
          <a:p>
            <a:pPr lvl="2"/>
            <a:r>
              <a:rPr lang="en-US" sz="4800" dirty="0">
                <a:solidFill>
                  <a:schemeClr val="bg1"/>
                </a:solidFill>
              </a:rPr>
              <a:t>ML competitions on Kaggle</a:t>
            </a:r>
          </a:p>
          <a:p>
            <a:pPr lvl="2"/>
            <a:r>
              <a:rPr lang="en-US" sz="4800" dirty="0">
                <a:solidFill>
                  <a:schemeClr val="bg1"/>
                </a:solidFill>
              </a:rPr>
              <a:t>Join our Awesome Users List! </a:t>
            </a:r>
            <a:r>
              <a:rPr lang="en-US" sz="4800" dirty="0">
                <a:solidFill>
                  <a:schemeClr val="bg1"/>
                </a:solidFill>
                <a:sym typeface="Wingdings" pitchFamily="2" charset="2"/>
              </a:rPr>
              <a:t></a:t>
            </a:r>
            <a:endParaRPr lang="en-US" sz="4800" dirty="0">
              <a:solidFill>
                <a:schemeClr val="bg1"/>
              </a:solidFill>
            </a:endParaRPr>
          </a:p>
        </p:txBody>
      </p:sp>
      <p:pic>
        <p:nvPicPr>
          <p:cNvPr id="2052" name="Picture 4" descr="https://upload.wikimedia.org/wikipedia/ru/d/d1/Lhcb_logo.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2058" y="2597381"/>
            <a:ext cx="2932008" cy="20002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 Ð¸Ð·Ð¾Ð±ÑÐ°Ð¶ÐµÐ½Ð¸Ð¸ Ð¼Ð¾Ð¶ÐµÑ Ð½Ð°ÑÐ¾Ð´Ð¸ÑÑÑÑ: ÑÐµÐºÑÑ"/>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73786" y="4929535"/>
            <a:ext cx="2800280" cy="28002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5"/>
          <a:stretch>
            <a:fillRect/>
          </a:stretch>
        </p:blipFill>
        <p:spPr>
          <a:xfrm>
            <a:off x="15341525" y="9965417"/>
            <a:ext cx="5469879" cy="1198164"/>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324226" y="2825942"/>
            <a:ext cx="3995494" cy="1543169"/>
          </a:xfrm>
          <a:prstGeom prst="rect">
            <a:avLst/>
          </a:prstGeom>
        </p:spPr>
      </p:pic>
      <p:pic>
        <p:nvPicPr>
          <p:cNvPr id="6" name="Picture 5">
            <a:extLst>
              <a:ext uri="{FF2B5EF4-FFF2-40B4-BE49-F238E27FC236}">
                <a16:creationId xmlns:a16="http://schemas.microsoft.com/office/drawing/2014/main" id="{08867355-B8E4-AC4D-945F-26975D29D91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423358" y="8061676"/>
            <a:ext cx="8910812" cy="1277653"/>
          </a:xfrm>
          <a:prstGeom prst="rect">
            <a:avLst/>
          </a:prstGeom>
        </p:spPr>
      </p:pic>
      <p:pic>
        <p:nvPicPr>
          <p:cNvPr id="1026" name="Picture 2" descr="Image result for netflix log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7324226" y="4929535"/>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F8804DE-686B-7F4C-AD21-4731D0A32E9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82E0269-FBB1-2143-9883-7E461C552B17}"/>
              </a:ext>
            </a:extLst>
          </p:cNvPr>
          <p:cNvSpPr>
            <a:spLocks noGrp="1"/>
          </p:cNvSpPr>
          <p:nvPr>
            <p:ph type="sldNum" sz="quarter" idx="4"/>
          </p:nvPr>
        </p:nvSpPr>
        <p:spPr/>
        <p:txBody>
          <a:bodyPr/>
          <a:lstStyle/>
          <a:p>
            <a:fld id="{741C03D3-FA44-40EC-9A21-1FC4FEA3E22E}" type="slidenum">
              <a:rPr lang="ru-RU" smtClean="0"/>
              <a:pPr/>
              <a:t>14</a:t>
            </a:fld>
            <a:endParaRPr lang="ru-RU" dirty="0"/>
          </a:p>
        </p:txBody>
      </p:sp>
    </p:spTree>
    <p:extLst>
      <p:ext uri="{BB962C8B-B14F-4D97-AF65-F5344CB8AC3E}">
        <p14:creationId xmlns:p14="http://schemas.microsoft.com/office/powerpoint/2010/main" val="43167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64F1E18-32B5-8D43-8FB5-6A73EC87A62A}"/>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699" name="Screen Shot 2018-03-21 at 20.01.12.png" descr="Screen Shot 2018-03-21 at 20.01.12.png"/>
          <p:cNvPicPr>
            <a:picLocks noChangeAspect="1"/>
          </p:cNvPicPr>
          <p:nvPr/>
        </p:nvPicPr>
        <p:blipFill>
          <a:blip r:embed="rId3"/>
          <a:stretch>
            <a:fillRect/>
          </a:stretch>
        </p:blipFill>
        <p:spPr>
          <a:xfrm>
            <a:off x="13268119" y="2297113"/>
            <a:ext cx="10631321" cy="9395121"/>
          </a:xfrm>
          <a:prstGeom prst="rect">
            <a:avLst/>
          </a:prstGeom>
          <a:ln w="12700">
            <a:miter lim="400000"/>
          </a:ln>
        </p:spPr>
      </p:pic>
      <p:sp>
        <p:nvSpPr>
          <p:cNvPr id="701" name="Использование в Яндексе: поиск"/>
          <p:cNvSpPr txBox="1">
            <a:spLocks noGrp="1"/>
          </p:cNvSpPr>
          <p:nvPr>
            <p:ph type="title"/>
          </p:nvPr>
        </p:nvSpPr>
        <p:spPr>
          <a:prstGeom prst="rect">
            <a:avLst/>
          </a:prstGeom>
        </p:spPr>
        <p:txBody>
          <a:bodyPr/>
          <a:lstStyle>
            <a:lvl1pPr algn="ctr"/>
          </a:lstStyle>
          <a:p>
            <a:pPr algn="l"/>
            <a:r>
              <a:rPr lang="en-US" dirty="0" err="1">
                <a:solidFill>
                  <a:schemeClr val="bg1"/>
                </a:solidFill>
              </a:rPr>
              <a:t>Yandex.Search</a:t>
            </a:r>
            <a:endParaRPr dirty="0">
              <a:solidFill>
                <a:schemeClr val="bg1"/>
              </a:solidFill>
            </a:endParaRPr>
          </a:p>
        </p:txBody>
      </p:sp>
      <p:sp>
        <p:nvSpPr>
          <p:cNvPr id="7" name="Объект 4">
            <a:extLst>
              <a:ext uri="{FF2B5EF4-FFF2-40B4-BE49-F238E27FC236}">
                <a16:creationId xmlns:a16="http://schemas.microsoft.com/office/drawing/2014/main" id="{CB0629B3-82F6-2F42-AAF7-39D4C36EB47F}"/>
              </a:ext>
            </a:extLst>
          </p:cNvPr>
          <p:cNvSpPr txBox="1">
            <a:spLocks/>
          </p:cNvSpPr>
          <p:nvPr/>
        </p:nvSpPr>
        <p:spPr>
          <a:xfrm>
            <a:off x="1587600" y="2854029"/>
            <a:ext cx="21224775" cy="9395121"/>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Search document order prediction</a:t>
            </a:r>
          </a:p>
          <a:p>
            <a:pPr lvl="1"/>
            <a:endParaRPr lang="en-US" dirty="0">
              <a:solidFill>
                <a:schemeClr val="bg1"/>
              </a:solidFill>
            </a:endParaRPr>
          </a:p>
          <a:p>
            <a:pPr lvl="1"/>
            <a:r>
              <a:rPr lang="en-US" dirty="0">
                <a:solidFill>
                  <a:schemeClr val="bg1"/>
                </a:solidFill>
              </a:rPr>
              <a:t>Task type: ranking</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Classic features (PageRank, BM25 and others)</a:t>
            </a:r>
          </a:p>
          <a:p>
            <a:pPr lvl="2"/>
            <a:r>
              <a:rPr lang="en-US" dirty="0">
                <a:solidFill>
                  <a:schemeClr val="bg1"/>
                </a:solidFill>
              </a:rPr>
              <a:t>Neural Networks output</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err="1">
                <a:solidFill>
                  <a:schemeClr val="bg1"/>
                </a:solidFill>
              </a:rPr>
              <a:t>YetiRankPairwise</a:t>
            </a:r>
            <a:r>
              <a:rPr lang="en-US" dirty="0">
                <a:solidFill>
                  <a:schemeClr val="bg1"/>
                </a:solidFill>
              </a:rPr>
              <a:t> target</a:t>
            </a:r>
          </a:p>
          <a:p>
            <a:pPr lvl="2"/>
            <a:r>
              <a:rPr lang="en-US" dirty="0">
                <a:solidFill>
                  <a:schemeClr val="bg1"/>
                </a:solidFill>
              </a:rPr>
              <a:t>Distributed GPU training</a:t>
            </a:r>
          </a:p>
          <a:p>
            <a:pPr lvl="2"/>
            <a:r>
              <a:rPr lang="en-US" dirty="0">
                <a:solidFill>
                  <a:schemeClr val="bg1"/>
                </a:solidFill>
              </a:rPr>
              <a:t>Model blending</a:t>
            </a:r>
          </a:p>
          <a:p>
            <a:pPr lvl="2"/>
            <a:r>
              <a:rPr lang="en-US" dirty="0">
                <a:solidFill>
                  <a:schemeClr val="bg1"/>
                </a:solidFill>
              </a:rPr>
              <a:t>Feature importance analysis</a:t>
            </a:r>
          </a:p>
          <a:p>
            <a:pPr lvl="2"/>
            <a:r>
              <a:rPr lang="en-US" dirty="0">
                <a:solidFill>
                  <a:schemeClr val="bg1"/>
                </a:solidFill>
              </a:rPr>
              <a:t>Ranking analysis</a:t>
            </a:r>
          </a:p>
        </p:txBody>
      </p:sp>
      <p:sp>
        <p:nvSpPr>
          <p:cNvPr id="2" name="Footer Placeholder 1">
            <a:extLst>
              <a:ext uri="{FF2B5EF4-FFF2-40B4-BE49-F238E27FC236}">
                <a16:creationId xmlns:a16="http://schemas.microsoft.com/office/drawing/2014/main" id="{E747F32D-B092-BD4B-8BDF-F9190082467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CE3AF5A2-ADF4-EB41-B888-51D09EADF3DE}"/>
              </a:ext>
            </a:extLst>
          </p:cNvPr>
          <p:cNvSpPr>
            <a:spLocks noGrp="1"/>
          </p:cNvSpPr>
          <p:nvPr>
            <p:ph type="sldNum" sz="quarter" idx="4"/>
          </p:nvPr>
        </p:nvSpPr>
        <p:spPr/>
        <p:txBody>
          <a:bodyPr/>
          <a:lstStyle/>
          <a:p>
            <a:fld id="{741C03D3-FA44-40EC-9A21-1FC4FEA3E22E}" type="slidenum">
              <a:rPr lang="ru-RU" smtClean="0"/>
              <a:pPr/>
              <a:t>15</a:t>
            </a:fld>
            <a:endParaRPr lang="ru-RU" dirty="0"/>
          </a:p>
        </p:txBody>
      </p:sp>
    </p:spTree>
    <p:extLst>
      <p:ext uri="{BB962C8B-B14F-4D97-AF65-F5344CB8AC3E}">
        <p14:creationId xmlns:p14="http://schemas.microsoft.com/office/powerpoint/2010/main" val="206529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F0E8442-510D-3B41-BB57-4B31D18331E2}"/>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679" name="Использование в Яндексе: погода"/>
          <p:cNvSpPr txBox="1">
            <a:spLocks noGrp="1"/>
          </p:cNvSpPr>
          <p:nvPr>
            <p:ph type="title"/>
          </p:nvPr>
        </p:nvSpPr>
        <p:spPr>
          <a:prstGeom prst="rect">
            <a:avLst/>
          </a:prstGeom>
        </p:spPr>
        <p:txBody>
          <a:bodyPr/>
          <a:lstStyle>
            <a:lvl1pPr algn="ctr"/>
          </a:lstStyle>
          <a:p>
            <a:pPr algn="l"/>
            <a:r>
              <a:rPr lang="en-US" dirty="0" err="1">
                <a:solidFill>
                  <a:schemeClr val="bg1"/>
                </a:solidFill>
              </a:rPr>
              <a:t>Yandex.Weather</a:t>
            </a:r>
            <a:endParaRPr dirty="0">
              <a:solidFill>
                <a:schemeClr val="bg1"/>
              </a:solidFill>
            </a:endParaRPr>
          </a:p>
        </p:txBody>
      </p:sp>
      <p:sp>
        <p:nvSpPr>
          <p:cNvPr id="7" name="Объект 4">
            <a:extLst>
              <a:ext uri="{FF2B5EF4-FFF2-40B4-BE49-F238E27FC236}">
                <a16:creationId xmlns:a16="http://schemas.microsoft.com/office/drawing/2014/main" id="{57A91EB4-8CC5-D549-84C9-4CA6779E8AFF}"/>
              </a:ext>
            </a:extLst>
          </p:cNvPr>
          <p:cNvSpPr txBox="1">
            <a:spLocks/>
          </p:cNvSpPr>
          <p:nvPr/>
        </p:nvSpPr>
        <p:spPr>
          <a:xfrm>
            <a:off x="1587600" y="2921000"/>
            <a:ext cx="9872563" cy="9328150"/>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Cloudiness type and temperature prediction</a:t>
            </a:r>
          </a:p>
          <a:p>
            <a:pPr lvl="1"/>
            <a:r>
              <a:rPr lang="en-US" dirty="0">
                <a:solidFill>
                  <a:schemeClr val="bg1"/>
                </a:solidFill>
              </a:rPr>
              <a:t>Task type: multiclassification and regression</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Physical weather model output</a:t>
            </a:r>
          </a:p>
          <a:p>
            <a:pPr lvl="2"/>
            <a:r>
              <a:rPr lang="en-US" dirty="0">
                <a:solidFill>
                  <a:schemeClr val="bg1"/>
                </a:solidFill>
              </a:rPr>
              <a:t>Neural network output</a:t>
            </a:r>
          </a:p>
          <a:p>
            <a:pPr lvl="2"/>
            <a:r>
              <a:rPr lang="en-US" dirty="0">
                <a:solidFill>
                  <a:schemeClr val="bg1"/>
                </a:solidFill>
              </a:rPr>
              <a:t>Online-data from weather stations</a:t>
            </a:r>
          </a:p>
          <a:p>
            <a:pPr lvl="2"/>
            <a:r>
              <a:rPr lang="en-US" dirty="0">
                <a:solidFill>
                  <a:schemeClr val="bg1"/>
                </a:solidFill>
              </a:rPr>
              <a:t>Weather historical data</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a:solidFill>
                  <a:schemeClr val="bg1"/>
                </a:solidFill>
              </a:rPr>
              <a:t>Multiclassification target and RMSE (for temperature)</a:t>
            </a:r>
          </a:p>
          <a:p>
            <a:pPr lvl="2"/>
            <a:r>
              <a:rPr lang="en-US" dirty="0">
                <a:solidFill>
                  <a:schemeClr val="bg1"/>
                </a:solidFill>
              </a:rPr>
              <a:t>GPU training</a:t>
            </a:r>
          </a:p>
          <a:p>
            <a:pPr lvl="2"/>
            <a:r>
              <a:rPr lang="en-US" dirty="0">
                <a:solidFill>
                  <a:schemeClr val="bg1"/>
                </a:solidFill>
              </a:rPr>
              <a:t>Feature importance analysis</a:t>
            </a:r>
          </a:p>
          <a:p>
            <a:pPr lvl="2"/>
            <a:r>
              <a:rPr lang="en-US" dirty="0">
                <a:solidFill>
                  <a:schemeClr val="bg1"/>
                </a:solidFill>
              </a:rPr>
              <a:t>Training process visualization</a:t>
            </a:r>
          </a:p>
        </p:txBody>
      </p:sp>
      <p:pic>
        <p:nvPicPr>
          <p:cNvPr id="2" name="Рисунок 1"/>
          <p:cNvPicPr>
            <a:picLocks noChangeAspect="1"/>
          </p:cNvPicPr>
          <p:nvPr/>
        </p:nvPicPr>
        <p:blipFill>
          <a:blip r:embed="rId3"/>
          <a:stretch>
            <a:fillRect/>
          </a:stretch>
        </p:blipFill>
        <p:spPr>
          <a:xfrm>
            <a:off x="12667059" y="5058026"/>
            <a:ext cx="11938614" cy="3327571"/>
          </a:xfrm>
          <a:prstGeom prst="rect">
            <a:avLst/>
          </a:prstGeom>
        </p:spPr>
      </p:pic>
      <p:sp>
        <p:nvSpPr>
          <p:cNvPr id="3" name="Footer Placeholder 2">
            <a:extLst>
              <a:ext uri="{FF2B5EF4-FFF2-40B4-BE49-F238E27FC236}">
                <a16:creationId xmlns:a16="http://schemas.microsoft.com/office/drawing/2014/main" id="{22D6EF72-8B62-7443-9960-235F239F483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01DB7A8B-0081-BB45-A612-0F03054111AF}"/>
              </a:ext>
            </a:extLst>
          </p:cNvPr>
          <p:cNvSpPr>
            <a:spLocks noGrp="1"/>
          </p:cNvSpPr>
          <p:nvPr>
            <p:ph type="sldNum" sz="quarter" idx="4"/>
          </p:nvPr>
        </p:nvSpPr>
        <p:spPr/>
        <p:txBody>
          <a:bodyPr/>
          <a:lstStyle/>
          <a:p>
            <a:fld id="{741C03D3-FA44-40EC-9A21-1FC4FEA3E22E}" type="slidenum">
              <a:rPr lang="ru-RU" smtClean="0"/>
              <a:pPr/>
              <a:t>16</a:t>
            </a:fld>
            <a:endParaRPr lang="ru-RU" dirty="0"/>
          </a:p>
        </p:txBody>
      </p:sp>
    </p:spTree>
    <p:extLst>
      <p:ext uri="{BB962C8B-B14F-4D97-AF65-F5344CB8AC3E}">
        <p14:creationId xmlns:p14="http://schemas.microsoft.com/office/powerpoint/2010/main" val="117590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V100 Training performance: 1000 trees</a:t>
            </a:r>
            <a:endParaRPr lang="ru-RU" dirty="0">
              <a:solidFill>
                <a:schemeClr val="bg1"/>
              </a:solidFill>
            </a:endParaRPr>
          </a:p>
        </p:txBody>
      </p:sp>
      <p:sp>
        <p:nvSpPr>
          <p:cNvPr id="4" name="Content Placeholder 3">
            <a:extLst>
              <a:ext uri="{FF2B5EF4-FFF2-40B4-BE49-F238E27FC236}">
                <a16:creationId xmlns:a16="http://schemas.microsoft.com/office/drawing/2014/main" id="{B00583D9-4F0B-5F49-92F0-5273BDD1D04E}"/>
              </a:ext>
            </a:extLst>
          </p:cNvPr>
          <p:cNvSpPr>
            <a:spLocks noGrp="1"/>
          </p:cNvSpPr>
          <p:nvPr>
            <p:ph idx="1"/>
          </p:nvPr>
        </p:nvSpPr>
        <p:spPr>
          <a:xfrm>
            <a:off x="207817" y="2332231"/>
            <a:ext cx="8321041" cy="11084511"/>
          </a:xfrm>
        </p:spPr>
        <p:txBody>
          <a:bodyPr/>
          <a:lstStyle/>
          <a:p>
            <a:r>
              <a:rPr lang="en-RU" dirty="0">
                <a:solidFill>
                  <a:schemeClr val="bg1"/>
                </a:solidFill>
              </a:rPr>
              <a:t>GPU training time on single NVIDIA Tesla V100</a:t>
            </a:r>
          </a:p>
          <a:p>
            <a:endParaRPr lang="en-RU" dirty="0">
              <a:solidFill>
                <a:schemeClr val="bg1"/>
              </a:solidFill>
            </a:endParaRPr>
          </a:p>
          <a:p>
            <a:pPr lvl="1"/>
            <a:r>
              <a:rPr lang="en-RU" b="0" dirty="0">
                <a:solidFill>
                  <a:schemeClr val="bg1"/>
                </a:solidFill>
              </a:rPr>
              <a:t>Higgs</a:t>
            </a:r>
          </a:p>
          <a:p>
            <a:pPr marL="36" lvl="1" indent="0">
              <a:buNone/>
            </a:pPr>
            <a:r>
              <a:rPr lang="en-RU" b="0" dirty="0">
                <a:solidFill>
                  <a:schemeClr val="bg1"/>
                </a:solidFill>
              </a:rPr>
              <a:t>    10.5mln objects</a:t>
            </a:r>
          </a:p>
          <a:p>
            <a:r>
              <a:rPr lang="en-RU" dirty="0">
                <a:solidFill>
                  <a:schemeClr val="bg1"/>
                </a:solidFill>
              </a:rPr>
              <a:t>    28 features</a:t>
            </a:r>
          </a:p>
          <a:p>
            <a:pPr lvl="1"/>
            <a:r>
              <a:rPr lang="en-RU" b="0" dirty="0">
                <a:solidFill>
                  <a:schemeClr val="bg1"/>
                </a:solidFill>
              </a:rPr>
              <a:t>Epsilon</a:t>
            </a:r>
          </a:p>
          <a:p>
            <a:r>
              <a:rPr lang="en-RU" dirty="0">
                <a:solidFill>
                  <a:schemeClr val="bg1"/>
                </a:solidFill>
              </a:rPr>
              <a:t>    400k objects</a:t>
            </a:r>
          </a:p>
          <a:p>
            <a:r>
              <a:rPr lang="en-RU" dirty="0">
                <a:solidFill>
                  <a:schemeClr val="bg1"/>
                </a:solidFill>
              </a:rPr>
              <a:t>    2k features</a:t>
            </a:r>
          </a:p>
          <a:p>
            <a:pPr lvl="1"/>
            <a:r>
              <a:rPr lang="en-RU" b="0" dirty="0">
                <a:solidFill>
                  <a:schemeClr val="bg1"/>
                </a:solidFill>
              </a:rPr>
              <a:t>Airlines</a:t>
            </a:r>
          </a:p>
          <a:p>
            <a:pPr marL="36" lvl="1" indent="0">
              <a:buNone/>
            </a:pPr>
            <a:r>
              <a:rPr lang="en-RU" b="0" dirty="0">
                <a:solidFill>
                  <a:schemeClr val="bg1"/>
                </a:solidFill>
              </a:rPr>
              <a:t>    23mln </a:t>
            </a:r>
            <a:r>
              <a:rPr lang="en-GB" b="0" dirty="0">
                <a:solidFill>
                  <a:schemeClr val="bg1"/>
                </a:solidFill>
              </a:rPr>
              <a:t>objects</a:t>
            </a:r>
          </a:p>
          <a:p>
            <a:pPr marL="36" lvl="1" indent="0">
              <a:buNone/>
            </a:pPr>
            <a:r>
              <a:rPr lang="en-GB" b="0" dirty="0">
                <a:solidFill>
                  <a:schemeClr val="bg1"/>
                </a:solidFill>
              </a:rPr>
              <a:t>    13 features</a:t>
            </a:r>
          </a:p>
          <a:p>
            <a:pPr marL="36" lvl="1" indent="0">
              <a:buNone/>
            </a:pPr>
            <a:endParaRPr lang="en-RU" sz="2800" dirty="0">
              <a:solidFill>
                <a:schemeClr val="bg1"/>
              </a:solidFill>
            </a:endParaRPr>
          </a:p>
          <a:p>
            <a:pPr marL="36" lvl="1" indent="0">
              <a:buNone/>
            </a:pPr>
            <a:r>
              <a:rPr lang="en-RU" sz="2800" dirty="0">
                <a:solidFill>
                  <a:schemeClr val="bg1"/>
                </a:solidFill>
              </a:rPr>
              <a:t>CatBoost v0.24.1, Lightgbm 2.3.1, XGBoost 1.0.2</a:t>
            </a:r>
            <a:endParaRPr lang="en-GB" sz="2800" dirty="0">
              <a:solidFill>
                <a:schemeClr val="bg1"/>
              </a:solidFill>
            </a:endParaRPr>
          </a:p>
          <a:p>
            <a:pPr marL="36" lvl="1" indent="0">
              <a:buNone/>
            </a:pPr>
            <a:endParaRPr lang="en-RU" b="0" dirty="0">
              <a:solidFill>
                <a:schemeClr val="bg1"/>
              </a:solidFill>
            </a:endParaRPr>
          </a:p>
          <a:p>
            <a:pPr marL="36" lvl="1" indent="0">
              <a:buNone/>
            </a:pPr>
            <a:endParaRPr lang="en-RU" b="0" dirty="0">
              <a:solidFill>
                <a:schemeClr val="bg1"/>
              </a:solidFill>
            </a:endParaRPr>
          </a:p>
          <a:p>
            <a:endParaRPr lang="en-RU" dirty="0">
              <a:solidFill>
                <a:schemeClr val="bg1"/>
              </a:solidFill>
            </a:endParaRPr>
          </a:p>
        </p:txBody>
      </p:sp>
      <p:sp>
        <p:nvSpPr>
          <p:cNvPr id="24" name="Объект 2"/>
          <p:cNvSpPr txBox="1">
            <a:spLocks/>
          </p:cNvSpPr>
          <p:nvPr/>
        </p:nvSpPr>
        <p:spPr>
          <a:xfrm>
            <a:off x="681644" y="2510141"/>
            <a:ext cx="6101541" cy="946092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endParaRPr lang="en-US" dirty="0">
              <a:solidFill>
                <a:srgbClr val="FFFFFF"/>
              </a:solidFill>
            </a:endParaRPr>
          </a:p>
        </p:txBody>
      </p:sp>
      <p:graphicFrame>
        <p:nvGraphicFramePr>
          <p:cNvPr id="3" name="Chart 2">
            <a:extLst>
              <a:ext uri="{FF2B5EF4-FFF2-40B4-BE49-F238E27FC236}">
                <a16:creationId xmlns:a16="http://schemas.microsoft.com/office/drawing/2014/main" id="{5ECBB226-92AB-1340-B9BE-1AB9231189B7}"/>
              </a:ext>
            </a:extLst>
          </p:cNvPr>
          <p:cNvGraphicFramePr/>
          <p:nvPr>
            <p:extLst>
              <p:ext uri="{D42A27DB-BD31-4B8C-83A1-F6EECF244321}">
                <p14:modId xmlns:p14="http://schemas.microsoft.com/office/powerpoint/2010/main" val="3910799034"/>
              </p:ext>
            </p:extLst>
          </p:nvPr>
        </p:nvGraphicFramePr>
        <p:xfrm>
          <a:off x="8838653" y="2159997"/>
          <a:ext cx="14862116" cy="10836628"/>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0434D86E-D824-194A-82EA-D11D24FAA8B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EB52E092-AD0B-914E-A3E4-B845A9057927}"/>
              </a:ext>
            </a:extLst>
          </p:cNvPr>
          <p:cNvSpPr>
            <a:spLocks noGrp="1"/>
          </p:cNvSpPr>
          <p:nvPr>
            <p:ph type="sldNum" sz="quarter" idx="4"/>
          </p:nvPr>
        </p:nvSpPr>
        <p:spPr/>
        <p:txBody>
          <a:bodyPr/>
          <a:lstStyle/>
          <a:p>
            <a:fld id="{741C03D3-FA44-40EC-9A21-1FC4FEA3E22E}" type="slidenum">
              <a:rPr lang="ru-RU" smtClean="0"/>
              <a:pPr/>
              <a:t>17</a:t>
            </a:fld>
            <a:endParaRPr lang="ru-RU" dirty="0"/>
          </a:p>
        </p:txBody>
      </p:sp>
    </p:spTree>
    <p:extLst>
      <p:ext uri="{BB962C8B-B14F-4D97-AF65-F5344CB8AC3E}">
        <p14:creationId xmlns:p14="http://schemas.microsoft.com/office/powerpoint/2010/main" val="249810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37BC1D82-F9FC-AF44-8A58-95489C782CCE}"/>
              </a:ext>
            </a:extLst>
          </p:cNvPr>
          <p:cNvSpPr/>
          <p:nvPr/>
        </p:nvSpPr>
        <p:spPr>
          <a:xfrm>
            <a:off x="465513" y="2344189"/>
            <a:ext cx="23791025" cy="7547956"/>
          </a:xfrm>
          <a:prstGeom prst="roundRect">
            <a:avLst/>
          </a:prstGeom>
          <a:solidFill>
            <a:schemeClr val="bg1">
              <a:lumMod val="95000"/>
            </a:schemeClr>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6600" dirty="0">
                <a:ln w="0"/>
                <a:solidFill>
                  <a:schemeClr val="tx1"/>
                </a:solidFill>
              </a:rPr>
              <a:t>OpenMPI</a:t>
            </a:r>
          </a:p>
        </p:txBody>
      </p:sp>
      <p:sp>
        <p:nvSpPr>
          <p:cNvPr id="2" name="Заголовок 1"/>
          <p:cNvSpPr>
            <a:spLocks noGrp="1"/>
          </p:cNvSpPr>
          <p:nvPr>
            <p:ph type="title"/>
          </p:nvPr>
        </p:nvSpPr>
        <p:spPr/>
        <p:txBody>
          <a:bodyPr/>
          <a:lstStyle/>
          <a:p>
            <a:r>
              <a:rPr lang="en-US" dirty="0">
                <a:solidFill>
                  <a:schemeClr val="bg1"/>
                </a:solidFill>
              </a:rPr>
              <a:t>Distributed training: multi-host multi-GPU</a:t>
            </a:r>
            <a:endParaRPr lang="ru-RU" dirty="0">
              <a:solidFill>
                <a:schemeClr val="bg1"/>
              </a:solidFill>
            </a:endParaRPr>
          </a:p>
        </p:txBody>
      </p:sp>
      <p:sp>
        <p:nvSpPr>
          <p:cNvPr id="18" name="Rounded Rectangle 17">
            <a:extLst>
              <a:ext uri="{FF2B5EF4-FFF2-40B4-BE49-F238E27FC236}">
                <a16:creationId xmlns:a16="http://schemas.microsoft.com/office/drawing/2014/main" id="{FBAAD031-95FB-AF45-A6CA-02D15AC9DFE7}"/>
              </a:ext>
            </a:extLst>
          </p:cNvPr>
          <p:cNvSpPr/>
          <p:nvPr/>
        </p:nvSpPr>
        <p:spPr>
          <a:xfrm>
            <a:off x="651164"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0</a:t>
            </a:r>
          </a:p>
        </p:txBody>
      </p:sp>
      <p:sp>
        <p:nvSpPr>
          <p:cNvPr id="19" name="Rounded Rectangle 18">
            <a:extLst>
              <a:ext uri="{FF2B5EF4-FFF2-40B4-BE49-F238E27FC236}">
                <a16:creationId xmlns:a16="http://schemas.microsoft.com/office/drawing/2014/main" id="{A39E52AB-96D5-5049-9AEB-8273E2AF2709}"/>
              </a:ext>
            </a:extLst>
          </p:cNvPr>
          <p:cNvSpPr/>
          <p:nvPr/>
        </p:nvSpPr>
        <p:spPr>
          <a:xfrm>
            <a:off x="1141219"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800" dirty="0">
                <a:ln w="0"/>
                <a:solidFill>
                  <a:schemeClr val="tx1"/>
                </a:solidFill>
              </a:rPr>
              <a:t>CatBoost</a:t>
            </a:r>
          </a:p>
        </p:txBody>
      </p:sp>
      <p:sp>
        <p:nvSpPr>
          <p:cNvPr id="20" name="Rounded Rectangle 19">
            <a:extLst>
              <a:ext uri="{FF2B5EF4-FFF2-40B4-BE49-F238E27FC236}">
                <a16:creationId xmlns:a16="http://schemas.microsoft.com/office/drawing/2014/main" id="{7054B19A-4A3A-EB4D-ACD3-2B82F7805596}"/>
              </a:ext>
            </a:extLst>
          </p:cNvPr>
          <p:cNvSpPr/>
          <p:nvPr/>
        </p:nvSpPr>
        <p:spPr>
          <a:xfrm>
            <a:off x="138999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0</a:t>
            </a:r>
            <a:endParaRPr lang="en-RU" sz="2400" dirty="0">
              <a:ln w="0"/>
              <a:solidFill>
                <a:schemeClr val="tx1"/>
              </a:solidFill>
            </a:endParaRPr>
          </a:p>
        </p:txBody>
      </p:sp>
      <p:sp>
        <p:nvSpPr>
          <p:cNvPr id="21" name="Rounded Rectangle 20">
            <a:extLst>
              <a:ext uri="{FF2B5EF4-FFF2-40B4-BE49-F238E27FC236}">
                <a16:creationId xmlns:a16="http://schemas.microsoft.com/office/drawing/2014/main" id="{FA11B33B-C81E-FF44-A943-3719E0D778E0}"/>
              </a:ext>
            </a:extLst>
          </p:cNvPr>
          <p:cNvSpPr/>
          <p:nvPr/>
        </p:nvSpPr>
        <p:spPr>
          <a:xfrm>
            <a:off x="1402457"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2</a:t>
            </a:r>
            <a:endParaRPr lang="en-RU" sz="2400" dirty="0">
              <a:ln w="0"/>
              <a:solidFill>
                <a:schemeClr val="tx1"/>
              </a:solidFill>
            </a:endParaRPr>
          </a:p>
        </p:txBody>
      </p:sp>
      <p:sp>
        <p:nvSpPr>
          <p:cNvPr id="22" name="Rounded Rectangle 21">
            <a:extLst>
              <a:ext uri="{FF2B5EF4-FFF2-40B4-BE49-F238E27FC236}">
                <a16:creationId xmlns:a16="http://schemas.microsoft.com/office/drawing/2014/main" id="{515A8844-C495-C44C-8D51-D2FE0DC7CE2D}"/>
              </a:ext>
            </a:extLst>
          </p:cNvPr>
          <p:cNvSpPr/>
          <p:nvPr/>
        </p:nvSpPr>
        <p:spPr>
          <a:xfrm>
            <a:off x="3796698"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3</a:t>
            </a:r>
          </a:p>
        </p:txBody>
      </p:sp>
      <p:sp>
        <p:nvSpPr>
          <p:cNvPr id="23" name="Rounded Rectangle 22">
            <a:extLst>
              <a:ext uri="{FF2B5EF4-FFF2-40B4-BE49-F238E27FC236}">
                <a16:creationId xmlns:a16="http://schemas.microsoft.com/office/drawing/2014/main" id="{B0EFF306-095E-9740-8442-49188A434CB6}"/>
              </a:ext>
            </a:extLst>
          </p:cNvPr>
          <p:cNvSpPr/>
          <p:nvPr/>
        </p:nvSpPr>
        <p:spPr>
          <a:xfrm>
            <a:off x="3796699"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1</a:t>
            </a:r>
          </a:p>
        </p:txBody>
      </p:sp>
      <p:sp>
        <p:nvSpPr>
          <p:cNvPr id="24" name="Rounded Rectangle 23">
            <a:extLst>
              <a:ext uri="{FF2B5EF4-FFF2-40B4-BE49-F238E27FC236}">
                <a16:creationId xmlns:a16="http://schemas.microsoft.com/office/drawing/2014/main" id="{707BEC34-A83E-6740-ADE6-1A0757A55311}"/>
              </a:ext>
            </a:extLst>
          </p:cNvPr>
          <p:cNvSpPr/>
          <p:nvPr/>
        </p:nvSpPr>
        <p:spPr>
          <a:xfrm>
            <a:off x="620340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4</a:t>
            </a:r>
            <a:endParaRPr lang="en-RU" sz="2400" dirty="0">
              <a:ln w="0"/>
              <a:solidFill>
                <a:schemeClr val="tx1"/>
              </a:solidFill>
            </a:endParaRPr>
          </a:p>
        </p:txBody>
      </p:sp>
      <p:sp>
        <p:nvSpPr>
          <p:cNvPr id="25" name="Rounded Rectangle 24">
            <a:extLst>
              <a:ext uri="{FF2B5EF4-FFF2-40B4-BE49-F238E27FC236}">
                <a16:creationId xmlns:a16="http://schemas.microsoft.com/office/drawing/2014/main" id="{9E5C86E0-027C-EA42-8514-BB074B6A49A3}"/>
              </a:ext>
            </a:extLst>
          </p:cNvPr>
          <p:cNvSpPr/>
          <p:nvPr/>
        </p:nvSpPr>
        <p:spPr>
          <a:xfrm>
            <a:off x="620340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6</a:t>
            </a:r>
          </a:p>
        </p:txBody>
      </p:sp>
      <p:sp>
        <p:nvSpPr>
          <p:cNvPr id="26" name="Rounded Rectangle 25">
            <a:extLst>
              <a:ext uri="{FF2B5EF4-FFF2-40B4-BE49-F238E27FC236}">
                <a16:creationId xmlns:a16="http://schemas.microsoft.com/office/drawing/2014/main" id="{7DEF6984-893A-D34A-91AE-DE37EF85CDB3}"/>
              </a:ext>
            </a:extLst>
          </p:cNvPr>
          <p:cNvSpPr/>
          <p:nvPr/>
        </p:nvSpPr>
        <p:spPr>
          <a:xfrm>
            <a:off x="859948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7</a:t>
            </a:r>
            <a:endParaRPr lang="en-RU" sz="2400" dirty="0">
              <a:ln w="0"/>
              <a:solidFill>
                <a:schemeClr val="tx1"/>
              </a:solidFill>
            </a:endParaRPr>
          </a:p>
        </p:txBody>
      </p:sp>
      <p:sp>
        <p:nvSpPr>
          <p:cNvPr id="27" name="Rounded Rectangle 26">
            <a:extLst>
              <a:ext uri="{FF2B5EF4-FFF2-40B4-BE49-F238E27FC236}">
                <a16:creationId xmlns:a16="http://schemas.microsoft.com/office/drawing/2014/main" id="{3906273E-AA83-3D4A-8C82-2DC1D6471C44}"/>
              </a:ext>
            </a:extLst>
          </p:cNvPr>
          <p:cNvSpPr/>
          <p:nvPr/>
        </p:nvSpPr>
        <p:spPr>
          <a:xfrm>
            <a:off x="859778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5</a:t>
            </a:r>
            <a:endParaRPr lang="en-RU" sz="2400" dirty="0">
              <a:ln w="0"/>
              <a:solidFill>
                <a:schemeClr val="tx1"/>
              </a:solidFill>
            </a:endParaRPr>
          </a:p>
        </p:txBody>
      </p:sp>
      <p:sp>
        <p:nvSpPr>
          <p:cNvPr id="29" name="Rounded Rectangle 28">
            <a:extLst>
              <a:ext uri="{FF2B5EF4-FFF2-40B4-BE49-F238E27FC236}">
                <a16:creationId xmlns:a16="http://schemas.microsoft.com/office/drawing/2014/main" id="{D377CDE4-5862-C641-8DB0-8456C310FC10}"/>
              </a:ext>
            </a:extLst>
          </p:cNvPr>
          <p:cNvSpPr/>
          <p:nvPr/>
        </p:nvSpPr>
        <p:spPr>
          <a:xfrm>
            <a:off x="12857019"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N</a:t>
            </a:r>
          </a:p>
        </p:txBody>
      </p:sp>
      <p:sp>
        <p:nvSpPr>
          <p:cNvPr id="30" name="Rounded Rectangle 29">
            <a:extLst>
              <a:ext uri="{FF2B5EF4-FFF2-40B4-BE49-F238E27FC236}">
                <a16:creationId xmlns:a16="http://schemas.microsoft.com/office/drawing/2014/main" id="{77948D27-7C2D-174E-BF7E-4226FB427718}"/>
              </a:ext>
            </a:extLst>
          </p:cNvPr>
          <p:cNvSpPr/>
          <p:nvPr/>
        </p:nvSpPr>
        <p:spPr>
          <a:xfrm>
            <a:off x="13183004"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31" name="Rounded Rectangle 30">
            <a:extLst>
              <a:ext uri="{FF2B5EF4-FFF2-40B4-BE49-F238E27FC236}">
                <a16:creationId xmlns:a16="http://schemas.microsoft.com/office/drawing/2014/main" id="{890EFE8F-7D25-154B-89E1-ADE546604807}"/>
              </a:ext>
            </a:extLst>
          </p:cNvPr>
          <p:cNvSpPr/>
          <p:nvPr/>
        </p:nvSpPr>
        <p:spPr>
          <a:xfrm>
            <a:off x="1359584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N*8 + 0</a:t>
            </a:r>
            <a:endParaRPr lang="en-RU" sz="2400" dirty="0">
              <a:ln w="0"/>
              <a:solidFill>
                <a:schemeClr val="tx1"/>
              </a:solidFill>
            </a:endParaRPr>
          </a:p>
        </p:txBody>
      </p:sp>
      <p:sp>
        <p:nvSpPr>
          <p:cNvPr id="32" name="Rounded Rectangle 31">
            <a:extLst>
              <a:ext uri="{FF2B5EF4-FFF2-40B4-BE49-F238E27FC236}">
                <a16:creationId xmlns:a16="http://schemas.microsoft.com/office/drawing/2014/main" id="{2FC88336-0BAE-114F-924F-F50728530A14}"/>
              </a:ext>
            </a:extLst>
          </p:cNvPr>
          <p:cNvSpPr/>
          <p:nvPr/>
        </p:nvSpPr>
        <p:spPr>
          <a:xfrm>
            <a:off x="13608312"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N*8 + 2</a:t>
            </a:r>
            <a:endParaRPr lang="en-RU" sz="2400" dirty="0">
              <a:ln w="0"/>
              <a:solidFill>
                <a:schemeClr val="tx1"/>
              </a:solidFill>
            </a:endParaRPr>
          </a:p>
        </p:txBody>
      </p:sp>
      <p:sp>
        <p:nvSpPr>
          <p:cNvPr id="33" name="Rounded Rectangle 32">
            <a:extLst>
              <a:ext uri="{FF2B5EF4-FFF2-40B4-BE49-F238E27FC236}">
                <a16:creationId xmlns:a16="http://schemas.microsoft.com/office/drawing/2014/main" id="{8B0474A1-DD97-104A-9D2A-E1F6790EF0DC}"/>
              </a:ext>
            </a:extLst>
          </p:cNvPr>
          <p:cNvSpPr/>
          <p:nvPr/>
        </p:nvSpPr>
        <p:spPr>
          <a:xfrm>
            <a:off x="16002553"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N*8 + 3</a:t>
            </a:r>
          </a:p>
        </p:txBody>
      </p:sp>
      <p:sp>
        <p:nvSpPr>
          <p:cNvPr id="34" name="Rounded Rectangle 33">
            <a:extLst>
              <a:ext uri="{FF2B5EF4-FFF2-40B4-BE49-F238E27FC236}">
                <a16:creationId xmlns:a16="http://schemas.microsoft.com/office/drawing/2014/main" id="{DEA125E0-DB04-5C46-993C-659E7567E969}"/>
              </a:ext>
            </a:extLst>
          </p:cNvPr>
          <p:cNvSpPr/>
          <p:nvPr/>
        </p:nvSpPr>
        <p:spPr>
          <a:xfrm>
            <a:off x="16002554"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N*8 + 1</a:t>
            </a:r>
          </a:p>
        </p:txBody>
      </p:sp>
      <p:sp>
        <p:nvSpPr>
          <p:cNvPr id="35" name="Rounded Rectangle 34">
            <a:extLst>
              <a:ext uri="{FF2B5EF4-FFF2-40B4-BE49-F238E27FC236}">
                <a16:creationId xmlns:a16="http://schemas.microsoft.com/office/drawing/2014/main" id="{4B945BB4-8843-7A46-A45E-380EAF5D46C0}"/>
              </a:ext>
            </a:extLst>
          </p:cNvPr>
          <p:cNvSpPr/>
          <p:nvPr/>
        </p:nvSpPr>
        <p:spPr>
          <a:xfrm>
            <a:off x="1840925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N*8 + 4</a:t>
            </a:r>
            <a:endParaRPr lang="en-RU" sz="2400" dirty="0">
              <a:ln w="0"/>
              <a:solidFill>
                <a:schemeClr val="tx1"/>
              </a:solidFill>
            </a:endParaRPr>
          </a:p>
        </p:txBody>
      </p:sp>
      <p:sp>
        <p:nvSpPr>
          <p:cNvPr id="36" name="Rounded Rectangle 35">
            <a:extLst>
              <a:ext uri="{FF2B5EF4-FFF2-40B4-BE49-F238E27FC236}">
                <a16:creationId xmlns:a16="http://schemas.microsoft.com/office/drawing/2014/main" id="{A116CBFB-B71B-E74E-B5AF-9432D90825DD}"/>
              </a:ext>
            </a:extLst>
          </p:cNvPr>
          <p:cNvSpPr/>
          <p:nvPr/>
        </p:nvSpPr>
        <p:spPr>
          <a:xfrm>
            <a:off x="1840925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N*8 + 6</a:t>
            </a:r>
          </a:p>
        </p:txBody>
      </p:sp>
      <p:sp>
        <p:nvSpPr>
          <p:cNvPr id="37" name="Rounded Rectangle 36">
            <a:extLst>
              <a:ext uri="{FF2B5EF4-FFF2-40B4-BE49-F238E27FC236}">
                <a16:creationId xmlns:a16="http://schemas.microsoft.com/office/drawing/2014/main" id="{BB9A0F62-53A3-F848-B28C-7DC4D13C1F09}"/>
              </a:ext>
            </a:extLst>
          </p:cNvPr>
          <p:cNvSpPr/>
          <p:nvPr/>
        </p:nvSpPr>
        <p:spPr>
          <a:xfrm>
            <a:off x="2080533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N*8 + 7</a:t>
            </a:r>
            <a:endParaRPr lang="en-RU" sz="2400" dirty="0">
              <a:ln w="0"/>
              <a:solidFill>
                <a:schemeClr val="tx1"/>
              </a:solidFill>
            </a:endParaRPr>
          </a:p>
        </p:txBody>
      </p:sp>
      <p:sp>
        <p:nvSpPr>
          <p:cNvPr id="38" name="Rounded Rectangle 37">
            <a:extLst>
              <a:ext uri="{FF2B5EF4-FFF2-40B4-BE49-F238E27FC236}">
                <a16:creationId xmlns:a16="http://schemas.microsoft.com/office/drawing/2014/main" id="{B03F9C23-F273-314B-8B1B-0705D2E335FE}"/>
              </a:ext>
            </a:extLst>
          </p:cNvPr>
          <p:cNvSpPr/>
          <p:nvPr/>
        </p:nvSpPr>
        <p:spPr>
          <a:xfrm>
            <a:off x="2080363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N*8 + 5</a:t>
            </a:r>
            <a:endParaRPr lang="en-RU" sz="2400" dirty="0">
              <a:ln w="0"/>
              <a:solidFill>
                <a:schemeClr val="tx1"/>
              </a:solidFill>
            </a:endParaRPr>
          </a:p>
        </p:txBody>
      </p:sp>
      <p:sp>
        <p:nvSpPr>
          <p:cNvPr id="17" name="TextBox 16">
            <a:extLst>
              <a:ext uri="{FF2B5EF4-FFF2-40B4-BE49-F238E27FC236}">
                <a16:creationId xmlns:a16="http://schemas.microsoft.com/office/drawing/2014/main" id="{00D99A62-B667-364E-8D53-6C06AA56390D}"/>
              </a:ext>
            </a:extLst>
          </p:cNvPr>
          <p:cNvSpPr txBox="1"/>
          <p:nvPr/>
        </p:nvSpPr>
        <p:spPr>
          <a:xfrm>
            <a:off x="12131924" y="3679821"/>
            <a:ext cx="953193" cy="605646"/>
          </a:xfrm>
          <a:prstGeom prst="rect">
            <a:avLst/>
          </a:prstGeom>
          <a:noFill/>
        </p:spPr>
        <p:txBody>
          <a:bodyPr wrap="square" lIns="0" tIns="0" rIns="0" bIns="0" rtlCol="0">
            <a:noAutofit/>
          </a:bodyPr>
          <a:lstStyle/>
          <a:p>
            <a:pPr algn="l"/>
            <a:r>
              <a:rPr lang="en-RU" sz="3200" dirty="0">
                <a:solidFill>
                  <a:schemeClr val="accent1"/>
                </a:solidFill>
              </a:rPr>
              <a:t>…</a:t>
            </a:r>
          </a:p>
        </p:txBody>
      </p:sp>
      <p:pic>
        <p:nvPicPr>
          <p:cNvPr id="41" name="Picture 2">
            <a:extLst>
              <a:ext uri="{FF2B5EF4-FFF2-40B4-BE49-F238E27FC236}">
                <a16:creationId xmlns:a16="http://schemas.microsoft.com/office/drawing/2014/main" id="{88DFC364-9478-F24E-BD0A-75F0DAD43E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97784" y="8330547"/>
            <a:ext cx="1573798" cy="15615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C31F9EB-F414-2C44-8341-0CB4658CD924}"/>
              </a:ext>
            </a:extLst>
          </p:cNvPr>
          <p:cNvCxnSpPr>
            <a:stCxn id="27" idx="1"/>
            <a:endCxn id="24" idx="3"/>
          </p:cNvCxnSpPr>
          <p:nvPr/>
        </p:nvCxnSpPr>
        <p:spPr>
          <a:xfrm flipH="1">
            <a:off x="8368623"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8CA9527-D8BE-0D40-BCC2-229DACB7AAFC}"/>
              </a:ext>
            </a:extLst>
          </p:cNvPr>
          <p:cNvCxnSpPr/>
          <p:nvPr/>
        </p:nvCxnSpPr>
        <p:spPr>
          <a:xfrm flipH="1">
            <a:off x="8368622" y="6274849"/>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58C87CE-E1F0-E141-8F8E-EDE3CD7DD6DC}"/>
              </a:ext>
            </a:extLst>
          </p:cNvPr>
          <p:cNvCxnSpPr/>
          <p:nvPr/>
        </p:nvCxnSpPr>
        <p:spPr>
          <a:xfrm flipH="1">
            <a:off x="3567676" y="630951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7262B64-2CD2-B74E-80CC-5253DE43AAFE}"/>
              </a:ext>
            </a:extLst>
          </p:cNvPr>
          <p:cNvCxnSpPr/>
          <p:nvPr/>
        </p:nvCxnSpPr>
        <p:spPr>
          <a:xfrm flipH="1">
            <a:off x="3567676"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B908514-0620-B640-B29D-FC16FEBA1F52}"/>
              </a:ext>
            </a:extLst>
          </p:cNvPr>
          <p:cNvCxnSpPr>
            <a:cxnSpLocks/>
            <a:stCxn id="25" idx="0"/>
          </p:cNvCxnSpPr>
          <p:nvPr/>
        </p:nvCxnSpPr>
        <p:spPr>
          <a:xfrm flipV="1">
            <a:off x="7286014" y="4896762"/>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5308EA77-64AC-7942-AD8D-A61FFE2B69E8}"/>
              </a:ext>
            </a:extLst>
          </p:cNvPr>
          <p:cNvCxnSpPr>
            <a:cxnSpLocks/>
            <a:stCxn id="21" idx="0"/>
          </p:cNvCxnSpPr>
          <p:nvPr/>
        </p:nvCxnSpPr>
        <p:spPr>
          <a:xfrm flipH="1" flipV="1">
            <a:off x="2472603" y="4877353"/>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CC3DF538-661D-EE4F-B717-876C9DD1507A}"/>
              </a:ext>
            </a:extLst>
          </p:cNvPr>
          <p:cNvCxnSpPr>
            <a:cxnSpLocks/>
            <a:stCxn id="24" idx="0"/>
            <a:endCxn id="20" idx="0"/>
          </p:cNvCxnSpPr>
          <p:nvPr/>
        </p:nvCxnSpPr>
        <p:spPr>
          <a:xfrm rot="16200000" flipV="1">
            <a:off x="4879309" y="1184319"/>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249EF5-8961-4D4E-8D4B-A0E4811665BA}"/>
              </a:ext>
            </a:extLst>
          </p:cNvPr>
          <p:cNvCxnSpPr/>
          <p:nvPr/>
        </p:nvCxnSpPr>
        <p:spPr>
          <a:xfrm flipH="1">
            <a:off x="20564952"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40A1BFB-D056-C64E-944F-8A44602B39E6}"/>
              </a:ext>
            </a:extLst>
          </p:cNvPr>
          <p:cNvCxnSpPr/>
          <p:nvPr/>
        </p:nvCxnSpPr>
        <p:spPr>
          <a:xfrm flipH="1">
            <a:off x="20564951" y="6264648"/>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0DEBCA0-6706-9942-9F9C-17855E08AE9B}"/>
              </a:ext>
            </a:extLst>
          </p:cNvPr>
          <p:cNvCxnSpPr/>
          <p:nvPr/>
        </p:nvCxnSpPr>
        <p:spPr>
          <a:xfrm flipH="1">
            <a:off x="15764005" y="629931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FC0C32F-7E0F-3D40-A910-8EA0D1847159}"/>
              </a:ext>
            </a:extLst>
          </p:cNvPr>
          <p:cNvCxnSpPr/>
          <p:nvPr/>
        </p:nvCxnSpPr>
        <p:spPr>
          <a:xfrm flipH="1">
            <a:off x="15764005"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BB2F2F-15C5-A641-AFAD-0C153BC73F46}"/>
              </a:ext>
            </a:extLst>
          </p:cNvPr>
          <p:cNvCxnSpPr>
            <a:cxnSpLocks/>
          </p:cNvCxnSpPr>
          <p:nvPr/>
        </p:nvCxnSpPr>
        <p:spPr>
          <a:xfrm flipV="1">
            <a:off x="19482343" y="4886561"/>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1707012-234C-D646-81F1-650254CB0A54}"/>
              </a:ext>
            </a:extLst>
          </p:cNvPr>
          <p:cNvCxnSpPr>
            <a:cxnSpLocks/>
          </p:cNvCxnSpPr>
          <p:nvPr/>
        </p:nvCxnSpPr>
        <p:spPr>
          <a:xfrm flipH="1" flipV="1">
            <a:off x="14668932" y="4867152"/>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16C4DBB2-83B7-6441-A733-7F52F8604981}"/>
              </a:ext>
            </a:extLst>
          </p:cNvPr>
          <p:cNvCxnSpPr>
            <a:cxnSpLocks/>
          </p:cNvCxnSpPr>
          <p:nvPr/>
        </p:nvCxnSpPr>
        <p:spPr>
          <a:xfrm rot="16200000" flipV="1">
            <a:off x="17075638" y="1174118"/>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9F79FD9F-676E-E64C-A473-85523A827390}"/>
              </a:ext>
            </a:extLst>
          </p:cNvPr>
          <p:cNvCxnSpPr>
            <a:cxnSpLocks/>
            <a:stCxn id="31" idx="0"/>
          </p:cNvCxnSpPr>
          <p:nvPr/>
        </p:nvCxnSpPr>
        <p:spPr>
          <a:xfrm rot="16200000" flipH="1" flipV="1">
            <a:off x="13402478" y="2667135"/>
            <a:ext cx="352092" cy="2199870"/>
          </a:xfrm>
          <a:prstGeom prst="curvedConnector4">
            <a:avLst>
              <a:gd name="adj1" fmla="val -332622"/>
              <a:gd name="adj2" fmla="val 7460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E8AB8BCD-96C2-1145-A284-FF60ABD03EE3}"/>
              </a:ext>
            </a:extLst>
          </p:cNvPr>
          <p:cNvCxnSpPr>
            <a:cxnSpLocks/>
            <a:endCxn id="20" idx="0"/>
          </p:cNvCxnSpPr>
          <p:nvPr/>
        </p:nvCxnSpPr>
        <p:spPr>
          <a:xfrm rot="10800000">
            <a:off x="2472605" y="3591025"/>
            <a:ext cx="9728887" cy="329289"/>
          </a:xfrm>
          <a:prstGeom prst="curvedConnector4">
            <a:avLst>
              <a:gd name="adj1" fmla="val 6407"/>
              <a:gd name="adj2" fmla="val 468472"/>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505710C-A389-0345-B766-16ED29FEC94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AFCF931-BF9B-274D-A528-5200032AB80C}"/>
              </a:ext>
            </a:extLst>
          </p:cNvPr>
          <p:cNvSpPr>
            <a:spLocks noGrp="1"/>
          </p:cNvSpPr>
          <p:nvPr>
            <p:ph type="sldNum" sz="quarter" idx="4"/>
          </p:nvPr>
        </p:nvSpPr>
        <p:spPr/>
        <p:txBody>
          <a:bodyPr/>
          <a:lstStyle/>
          <a:p>
            <a:fld id="{741C03D3-FA44-40EC-9A21-1FC4FEA3E22E}" type="slidenum">
              <a:rPr lang="ru-RU" smtClean="0"/>
              <a:pPr/>
              <a:t>18</a:t>
            </a:fld>
            <a:endParaRPr lang="ru-RU" dirty="0"/>
          </a:p>
        </p:txBody>
      </p:sp>
    </p:spTree>
    <p:extLst>
      <p:ext uri="{BB962C8B-B14F-4D97-AF65-F5344CB8AC3E}">
        <p14:creationId xmlns:p14="http://schemas.microsoft.com/office/powerpoint/2010/main" val="830498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Data and knowledge uncertainty</a:t>
            </a:r>
            <a:endParaRPr lang="ru-RU" dirty="0">
              <a:solidFill>
                <a:schemeClr val="bg1"/>
              </a:solidFill>
            </a:endParaRPr>
          </a:p>
        </p:txBody>
      </p:sp>
      <p:pic>
        <p:nvPicPr>
          <p:cNvPr id="3074" name="Picture 2">
            <a:extLst>
              <a:ext uri="{FF2B5EF4-FFF2-40B4-BE49-F238E27FC236}">
                <a16:creationId xmlns:a16="http://schemas.microsoft.com/office/drawing/2014/main" id="{0F8CE647-9D05-C046-8F2E-6FFA31F434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57667" y="2323359"/>
            <a:ext cx="18667078" cy="1045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7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012B32-EF9B-F54A-B783-69F766676B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10682" y="2785511"/>
            <a:ext cx="5013375" cy="1044000"/>
          </a:xfrm>
          <a:prstGeom prst="rect">
            <a:avLst/>
          </a:prstGeom>
        </p:spPr>
      </p:pic>
      <p:sp>
        <p:nvSpPr>
          <p:cNvPr id="10" name="Заголовок 9">
            <a:extLst>
              <a:ext uri="{FF2B5EF4-FFF2-40B4-BE49-F238E27FC236}">
                <a16:creationId xmlns:a16="http://schemas.microsoft.com/office/drawing/2014/main" id="{EDC34F71-DF7F-EB46-AAB2-54A143C7E676}"/>
              </a:ext>
            </a:extLst>
          </p:cNvPr>
          <p:cNvSpPr>
            <a:spLocks noGrp="1"/>
          </p:cNvSpPr>
          <p:nvPr>
            <p:ph type="ctrTitle"/>
          </p:nvPr>
        </p:nvSpPr>
        <p:spPr>
          <a:xfrm>
            <a:off x="3042001" y="4567288"/>
            <a:ext cx="18308288" cy="5493808"/>
          </a:xfrm>
        </p:spPr>
        <p:txBody>
          <a:bodyPr/>
          <a:lstStyle/>
          <a:p>
            <a:r>
              <a:rPr lang="en-US" sz="6600" dirty="0">
                <a:solidFill>
                  <a:schemeClr val="bg1"/>
                </a:solidFill>
              </a:rPr>
              <a:t>Mastering Gradient Boosting with CatBoost</a:t>
            </a:r>
          </a:p>
        </p:txBody>
      </p:sp>
      <p:sp>
        <p:nvSpPr>
          <p:cNvPr id="11" name="Подзаголовок 10">
            <a:extLst>
              <a:ext uri="{FF2B5EF4-FFF2-40B4-BE49-F238E27FC236}">
                <a16:creationId xmlns:a16="http://schemas.microsoft.com/office/drawing/2014/main" id="{ADC40C75-D743-DD40-B3E3-247C57C128E6}"/>
              </a:ext>
            </a:extLst>
          </p:cNvPr>
          <p:cNvSpPr>
            <a:spLocks noGrp="1"/>
          </p:cNvSpPr>
          <p:nvPr>
            <p:ph type="subTitle" idx="1"/>
          </p:nvPr>
        </p:nvSpPr>
        <p:spPr/>
        <p:txBody>
          <a:bodyPr/>
          <a:lstStyle/>
          <a:p>
            <a:r>
              <a:rPr lang="en-US" dirty="0" err="1">
                <a:solidFill>
                  <a:schemeClr val="bg1"/>
                </a:solidFill>
              </a:rPr>
              <a:t>Ermishkina</a:t>
            </a:r>
            <a:r>
              <a:rPr lang="en-US" dirty="0">
                <a:solidFill>
                  <a:schemeClr val="bg1"/>
                </a:solidFill>
              </a:rPr>
              <a:t> Ekaterina, CatBoost developer @ Yandex</a:t>
            </a:r>
          </a:p>
          <a:p>
            <a:r>
              <a:rPr lang="en-US" dirty="0">
                <a:solidFill>
                  <a:schemeClr val="bg1"/>
                </a:solidFill>
              </a:rPr>
              <a:t>Kirillov Stanislav, Head of CatBoost team @ Yandex</a:t>
            </a:r>
          </a:p>
        </p:txBody>
      </p:sp>
      <p:pic>
        <p:nvPicPr>
          <p:cNvPr id="7" name="Рисунок 6">
            <a:extLst>
              <a:ext uri="{FF2B5EF4-FFF2-40B4-BE49-F238E27FC236}">
                <a16:creationId xmlns:a16="http://schemas.microsoft.com/office/drawing/2014/main" id="{F62BACE7-A27F-D24A-A924-BB68532A91F7}"/>
              </a:ext>
            </a:extLst>
          </p:cNvPr>
          <p:cNvPicPr>
            <a:picLocks noChangeAspect="1"/>
          </p:cNvPicPr>
          <p:nvPr/>
        </p:nvPicPr>
        <p:blipFill>
          <a:blip r:embed="rId4"/>
          <a:stretch>
            <a:fillRect/>
          </a:stretch>
        </p:blipFill>
        <p:spPr>
          <a:xfrm>
            <a:off x="3035300" y="2722916"/>
            <a:ext cx="2275030" cy="836624"/>
          </a:xfrm>
          <a:prstGeom prst="rect">
            <a:avLst/>
          </a:prstGeom>
        </p:spPr>
      </p:pic>
    </p:spTree>
    <p:extLst>
      <p:ext uri="{BB962C8B-B14F-4D97-AF65-F5344CB8AC3E}">
        <p14:creationId xmlns:p14="http://schemas.microsoft.com/office/powerpoint/2010/main" val="3434490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RU" dirty="0"/>
              <a:t>Categorical features, </a:t>
            </a:r>
            <a:br>
              <a:rPr lang="en-RU" dirty="0"/>
            </a:br>
            <a:r>
              <a:rPr lang="en-RU" dirty="0"/>
              <a:t>texts and embeddings</a:t>
            </a:r>
          </a:p>
        </p:txBody>
      </p:sp>
    </p:spTree>
    <p:extLst>
      <p:ext uri="{BB962C8B-B14F-4D97-AF65-F5344CB8AC3E}">
        <p14:creationId xmlns:p14="http://schemas.microsoft.com/office/powerpoint/2010/main" val="11174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Numerical features</a:t>
            </a:r>
            <a:endParaRPr lang="ru-RU" dirty="0">
              <a:solidFill>
                <a:schemeClr val="bg1"/>
              </a:solidFill>
            </a:endParaRPr>
          </a:p>
        </p:txBody>
      </p:sp>
      <p:grpSp>
        <p:nvGrpSpPr>
          <p:cNvPr id="37" name="Группа 36"/>
          <p:cNvGrpSpPr/>
          <p:nvPr/>
        </p:nvGrpSpPr>
        <p:grpSpPr>
          <a:xfrm rot="16200000">
            <a:off x="11856367" y="5298406"/>
            <a:ext cx="3293268" cy="4255046"/>
            <a:chOff x="7698337" y="672409"/>
            <a:chExt cx="8779384" cy="7484648"/>
          </a:xfrm>
        </p:grpSpPr>
        <p:cxnSp>
          <p:nvCxnSpPr>
            <p:cNvPr id="41" name="Прямая соединительная линия 40"/>
            <p:cNvCxnSpPr/>
            <p:nvPr/>
          </p:nvCxnSpPr>
          <p:spPr>
            <a:xfrm rot="5400000" flipV="1">
              <a:off x="10672167" y="2313806"/>
              <a:ext cx="7446951" cy="4164157"/>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286249" y="2199384"/>
              <a:ext cx="7369761" cy="4545586"/>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4559206" y="6832170"/>
            <a:ext cx="6649854" cy="830997"/>
          </a:xfrm>
          <a:prstGeom prst="rect">
            <a:avLst/>
          </a:prstGeom>
          <a:noFill/>
        </p:spPr>
        <p:txBody>
          <a:bodyPr wrap="square" rtlCol="0">
            <a:spAutoFit/>
          </a:bodyPr>
          <a:lstStyle/>
          <a:p>
            <a:r>
              <a:rPr lang="en-US" sz="4800" dirty="0">
                <a:solidFill>
                  <a:schemeClr val="bg1"/>
                </a:solidFill>
              </a:rPr>
              <a:t>Salary &gt; 30 000</a:t>
            </a:r>
            <a:endParaRPr lang="ru-RU" sz="4800" dirty="0"/>
          </a:p>
        </p:txBody>
      </p:sp>
      <p:sp>
        <p:nvSpPr>
          <p:cNvPr id="35" name="TextBox 34"/>
          <p:cNvSpPr txBox="1"/>
          <p:nvPr/>
        </p:nvSpPr>
        <p:spPr>
          <a:xfrm>
            <a:off x="16657545" y="5238698"/>
            <a:ext cx="4731756" cy="830997"/>
          </a:xfrm>
          <a:prstGeom prst="rect">
            <a:avLst/>
          </a:prstGeom>
          <a:noFill/>
        </p:spPr>
        <p:txBody>
          <a:bodyPr wrap="square" rtlCol="0">
            <a:spAutoFit/>
          </a:bodyPr>
          <a:lstStyle/>
          <a:p>
            <a:r>
              <a:rPr lang="en-US" sz="4800" dirty="0">
                <a:solidFill>
                  <a:schemeClr val="bg1"/>
                </a:solidFill>
              </a:rPr>
              <a:t>Yes</a:t>
            </a:r>
            <a:endParaRPr lang="ru-RU" sz="4800" dirty="0"/>
          </a:p>
        </p:txBody>
      </p:sp>
      <p:sp>
        <p:nvSpPr>
          <p:cNvPr id="43" name="TextBox 42"/>
          <p:cNvSpPr txBox="1"/>
          <p:nvPr/>
        </p:nvSpPr>
        <p:spPr>
          <a:xfrm>
            <a:off x="16657545" y="8785120"/>
            <a:ext cx="6068826" cy="830997"/>
          </a:xfrm>
          <a:prstGeom prst="rect">
            <a:avLst/>
          </a:prstGeom>
          <a:noFill/>
        </p:spPr>
        <p:txBody>
          <a:bodyPr wrap="square" rtlCol="0">
            <a:spAutoFit/>
          </a:bodyPr>
          <a:lstStyle/>
          <a:p>
            <a:r>
              <a:rPr lang="en-US" sz="4800" dirty="0">
                <a:solidFill>
                  <a:schemeClr val="bg1"/>
                </a:solidFill>
              </a:rPr>
              <a:t>No</a:t>
            </a:r>
            <a:endParaRPr lang="ru-RU" sz="4800" dirty="0"/>
          </a:p>
        </p:txBody>
      </p:sp>
      <p:sp>
        <p:nvSpPr>
          <p:cNvPr id="32" name="Овал 31"/>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3" name="Footer Placeholder 2">
            <a:extLst>
              <a:ext uri="{FF2B5EF4-FFF2-40B4-BE49-F238E27FC236}">
                <a16:creationId xmlns:a16="http://schemas.microsoft.com/office/drawing/2014/main" id="{B7DE51A1-B9EF-8047-A5CE-C082C55406D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2C4109C-0DD6-0D4D-9D30-A3322E97168D}"/>
              </a:ext>
            </a:extLst>
          </p:cNvPr>
          <p:cNvSpPr>
            <a:spLocks noGrp="1"/>
          </p:cNvSpPr>
          <p:nvPr>
            <p:ph type="sldNum" sz="quarter" idx="4"/>
          </p:nvPr>
        </p:nvSpPr>
        <p:spPr/>
        <p:txBody>
          <a:bodyPr/>
          <a:lstStyle/>
          <a:p>
            <a:fld id="{741C03D3-FA44-40EC-9A21-1FC4FEA3E22E}" type="slidenum">
              <a:rPr lang="ru-RU" smtClean="0"/>
              <a:pPr/>
              <a:t>21</a:t>
            </a:fld>
            <a:endParaRPr lang="ru-RU" dirty="0"/>
          </a:p>
        </p:txBody>
      </p:sp>
    </p:spTree>
    <p:extLst>
      <p:ext uri="{BB962C8B-B14F-4D97-AF65-F5344CB8AC3E}">
        <p14:creationId xmlns:p14="http://schemas.microsoft.com/office/powerpoint/2010/main" val="392198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Categorical features</a:t>
            </a:r>
            <a:endParaRPr lang="ru-RU" dirty="0">
              <a:solidFill>
                <a:schemeClr val="bg1"/>
              </a:solidFill>
            </a:endParaRPr>
          </a:p>
        </p:txBody>
      </p:sp>
      <p:grpSp>
        <p:nvGrpSpPr>
          <p:cNvPr id="37" name="Группа 36"/>
          <p:cNvGrpSpPr/>
          <p:nvPr/>
        </p:nvGrpSpPr>
        <p:grpSpPr>
          <a:xfrm rot="16200000">
            <a:off x="10154553" y="5317620"/>
            <a:ext cx="6551414" cy="4414820"/>
            <a:chOff x="3091271" y="403935"/>
            <a:chExt cx="17465138" cy="7765689"/>
          </a:xfrm>
        </p:grpSpPr>
        <p:cxnSp>
          <p:nvCxnSpPr>
            <p:cNvPr id="41" name="Прямая соединительная линия 40"/>
            <p:cNvCxnSpPr/>
            <p:nvPr/>
          </p:nvCxnSpPr>
          <p:spPr>
            <a:xfrm rot="5400000" flipV="1">
              <a:off x="10714837" y="2271135"/>
              <a:ext cx="7418745" cy="4221292"/>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330130" y="2174548"/>
              <a:ext cx="7301043" cy="4526541"/>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rot="5400000" flipV="1">
              <a:off x="12721205" y="334417"/>
              <a:ext cx="7497214" cy="8173194"/>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rot="5400000">
              <a:off x="3936398" y="-172713"/>
              <a:ext cx="7497210" cy="918746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p:cNvCxnSpPr/>
            <p:nvPr/>
          </p:nvCxnSpPr>
          <p:spPr>
            <a:xfrm rot="5400000">
              <a:off x="8458744" y="4174736"/>
              <a:ext cx="7652595" cy="11099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0" name="Овал 49"/>
          <p:cNvSpPr/>
          <p:nvPr/>
        </p:nvSpPr>
        <p:spPr>
          <a:xfrm rot="16200000" flipH="1">
            <a:off x="15563376" y="698624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1" name="Овал 50"/>
          <p:cNvSpPr/>
          <p:nvPr/>
        </p:nvSpPr>
        <p:spPr>
          <a:xfrm rot="16200000" flipH="1">
            <a:off x="15563376" y="1060435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2" name="Овал 51"/>
          <p:cNvSpPr/>
          <p:nvPr/>
        </p:nvSpPr>
        <p:spPr>
          <a:xfrm rot="16200000" flipH="1">
            <a:off x="15563376" y="3703236"/>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6477304" y="6832170"/>
            <a:ext cx="4731756" cy="830997"/>
          </a:xfrm>
          <a:prstGeom prst="rect">
            <a:avLst/>
          </a:prstGeom>
          <a:noFill/>
        </p:spPr>
        <p:txBody>
          <a:bodyPr wrap="square" rtlCol="0">
            <a:spAutoFit/>
          </a:bodyPr>
          <a:lstStyle/>
          <a:p>
            <a:r>
              <a:rPr lang="en-US" sz="4800" dirty="0">
                <a:solidFill>
                  <a:schemeClr val="bg1"/>
                </a:solidFill>
              </a:rPr>
              <a:t>Occupation</a:t>
            </a:r>
            <a:endParaRPr lang="ru-RU" sz="4800" dirty="0"/>
          </a:p>
        </p:txBody>
      </p:sp>
      <p:sp>
        <p:nvSpPr>
          <p:cNvPr id="34" name="TextBox 33"/>
          <p:cNvSpPr txBox="1"/>
          <p:nvPr/>
        </p:nvSpPr>
        <p:spPr>
          <a:xfrm>
            <a:off x="16602948" y="3650718"/>
            <a:ext cx="6218462" cy="830997"/>
          </a:xfrm>
          <a:prstGeom prst="rect">
            <a:avLst/>
          </a:prstGeom>
          <a:noFill/>
        </p:spPr>
        <p:txBody>
          <a:bodyPr wrap="square" rtlCol="0">
            <a:spAutoFit/>
          </a:bodyPr>
          <a:lstStyle/>
          <a:p>
            <a:r>
              <a:rPr lang="en-US" sz="4800" dirty="0">
                <a:solidFill>
                  <a:schemeClr val="bg1"/>
                </a:solidFill>
              </a:rPr>
              <a:t>Engineer</a:t>
            </a:r>
            <a:endParaRPr lang="ru-RU" sz="4800" dirty="0"/>
          </a:p>
        </p:txBody>
      </p:sp>
      <p:sp>
        <p:nvSpPr>
          <p:cNvPr id="35" name="TextBox 34"/>
          <p:cNvSpPr txBox="1"/>
          <p:nvPr/>
        </p:nvSpPr>
        <p:spPr>
          <a:xfrm>
            <a:off x="16602948" y="5238698"/>
            <a:ext cx="4731756" cy="830997"/>
          </a:xfrm>
          <a:prstGeom prst="rect">
            <a:avLst/>
          </a:prstGeom>
          <a:noFill/>
        </p:spPr>
        <p:txBody>
          <a:bodyPr wrap="square" rtlCol="0">
            <a:spAutoFit/>
          </a:bodyPr>
          <a:lstStyle/>
          <a:p>
            <a:r>
              <a:rPr lang="en-US" sz="4800" dirty="0">
                <a:solidFill>
                  <a:schemeClr val="bg1"/>
                </a:solidFill>
              </a:rPr>
              <a:t>Designer</a:t>
            </a:r>
            <a:endParaRPr lang="ru-RU" sz="4800" dirty="0"/>
          </a:p>
        </p:txBody>
      </p:sp>
      <p:sp>
        <p:nvSpPr>
          <p:cNvPr id="38" name="TextBox 37"/>
          <p:cNvSpPr txBox="1"/>
          <p:nvPr/>
        </p:nvSpPr>
        <p:spPr>
          <a:xfrm>
            <a:off x="16602948" y="6957542"/>
            <a:ext cx="6217464" cy="830997"/>
          </a:xfrm>
          <a:prstGeom prst="rect">
            <a:avLst/>
          </a:prstGeom>
          <a:noFill/>
        </p:spPr>
        <p:txBody>
          <a:bodyPr wrap="square" rtlCol="0">
            <a:spAutoFit/>
          </a:bodyPr>
          <a:lstStyle/>
          <a:p>
            <a:r>
              <a:rPr lang="en-US" sz="4800" dirty="0">
                <a:solidFill>
                  <a:schemeClr val="bg1"/>
                </a:solidFill>
              </a:rPr>
              <a:t>Writer</a:t>
            </a:r>
            <a:endParaRPr lang="ru-RU" sz="4800" dirty="0"/>
          </a:p>
        </p:txBody>
      </p:sp>
      <p:sp>
        <p:nvSpPr>
          <p:cNvPr id="43" name="TextBox 42"/>
          <p:cNvSpPr txBox="1"/>
          <p:nvPr/>
        </p:nvSpPr>
        <p:spPr>
          <a:xfrm>
            <a:off x="16602948" y="8785120"/>
            <a:ext cx="6217464" cy="830997"/>
          </a:xfrm>
          <a:prstGeom prst="rect">
            <a:avLst/>
          </a:prstGeom>
          <a:noFill/>
        </p:spPr>
        <p:txBody>
          <a:bodyPr wrap="square" rtlCol="0">
            <a:spAutoFit/>
          </a:bodyPr>
          <a:lstStyle/>
          <a:p>
            <a:r>
              <a:rPr lang="en-US" sz="4800" dirty="0">
                <a:solidFill>
                  <a:schemeClr val="bg1"/>
                </a:solidFill>
              </a:rPr>
              <a:t>Manager</a:t>
            </a:r>
            <a:endParaRPr lang="ru-RU" sz="4800" dirty="0"/>
          </a:p>
        </p:txBody>
      </p:sp>
      <p:sp>
        <p:nvSpPr>
          <p:cNvPr id="44" name="TextBox 43"/>
          <p:cNvSpPr txBox="1"/>
          <p:nvPr/>
        </p:nvSpPr>
        <p:spPr>
          <a:xfrm>
            <a:off x="16602948" y="10557740"/>
            <a:ext cx="6217464" cy="830997"/>
          </a:xfrm>
          <a:prstGeom prst="rect">
            <a:avLst/>
          </a:prstGeom>
          <a:noFill/>
        </p:spPr>
        <p:txBody>
          <a:bodyPr wrap="square" rtlCol="0">
            <a:spAutoFit/>
          </a:bodyPr>
          <a:lstStyle/>
          <a:p>
            <a:r>
              <a:rPr lang="en-US" sz="4800" dirty="0">
                <a:solidFill>
                  <a:schemeClr val="bg1"/>
                </a:solidFill>
              </a:rPr>
              <a:t>HR</a:t>
            </a:r>
            <a:r>
              <a:rPr lang="ru-RU" sz="4800" dirty="0">
                <a:solidFill>
                  <a:schemeClr val="bg1"/>
                </a:solidFill>
              </a:rPr>
              <a:t> </a:t>
            </a:r>
            <a:endParaRPr lang="ru-RU" sz="4800" dirty="0"/>
          </a:p>
        </p:txBody>
      </p:sp>
      <p:sp>
        <p:nvSpPr>
          <p:cNvPr id="57" name="Скругленный прямоугольник 56"/>
          <p:cNvSpPr/>
          <p:nvPr/>
        </p:nvSpPr>
        <p:spPr>
          <a:xfrm>
            <a:off x="1579563" y="4481715"/>
            <a:ext cx="7894241" cy="1224142"/>
          </a:xfrm>
          <a:prstGeom prst="roundRect">
            <a:avLst>
              <a:gd name="adj" fmla="val 5000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58" name="TextBox 57"/>
          <p:cNvSpPr txBox="1"/>
          <p:nvPr/>
        </p:nvSpPr>
        <p:spPr>
          <a:xfrm>
            <a:off x="1741708" y="4648464"/>
            <a:ext cx="7474676" cy="830997"/>
          </a:xfrm>
          <a:prstGeom prst="rect">
            <a:avLst/>
          </a:prstGeom>
          <a:noFill/>
        </p:spPr>
        <p:txBody>
          <a:bodyPr wrap="square" rtlCol="0">
            <a:spAutoFit/>
          </a:bodyPr>
          <a:lstStyle/>
          <a:p>
            <a:pPr algn="ctr"/>
            <a:r>
              <a:rPr lang="en-US" sz="4800" dirty="0"/>
              <a:t>Categorical data</a:t>
            </a:r>
            <a:endParaRPr lang="ru-RU" sz="4800" dirty="0"/>
          </a:p>
        </p:txBody>
      </p:sp>
      <p:sp>
        <p:nvSpPr>
          <p:cNvPr id="25" name="Овал 24"/>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4" name="Footer Placeholder 3">
            <a:extLst>
              <a:ext uri="{FF2B5EF4-FFF2-40B4-BE49-F238E27FC236}">
                <a16:creationId xmlns:a16="http://schemas.microsoft.com/office/drawing/2014/main" id="{787A48BA-42B3-714A-9758-B8BBCD61DFED}"/>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1C10C90-749C-DE4F-95AC-E216B0E2365B}"/>
              </a:ext>
            </a:extLst>
          </p:cNvPr>
          <p:cNvSpPr>
            <a:spLocks noGrp="1"/>
          </p:cNvSpPr>
          <p:nvPr>
            <p:ph type="sldNum" sz="quarter" idx="4"/>
          </p:nvPr>
        </p:nvSpPr>
        <p:spPr/>
        <p:txBody>
          <a:bodyPr/>
          <a:lstStyle/>
          <a:p>
            <a:fld id="{741C03D3-FA44-40EC-9A21-1FC4FEA3E22E}" type="slidenum">
              <a:rPr lang="ru-RU" smtClean="0"/>
              <a:pPr/>
              <a:t>22</a:t>
            </a:fld>
            <a:endParaRPr lang="ru-RU" dirty="0"/>
          </a:p>
        </p:txBody>
      </p:sp>
    </p:spTree>
    <p:extLst>
      <p:ext uri="{BB962C8B-B14F-4D97-AF65-F5344CB8AC3E}">
        <p14:creationId xmlns:p14="http://schemas.microsoft.com/office/powerpoint/2010/main" val="367042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1" name="Line"/>
          <p:cNvSpPr/>
          <p:nvPr/>
        </p:nvSpPr>
        <p:spPr>
          <a:xfrm rot="5381180" flipV="1">
            <a:off x="3946843" y="4108778"/>
            <a:ext cx="1876112" cy="1096895"/>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dirty="0">
              <a:solidFill>
                <a:schemeClr val="bg1"/>
              </a:solidFill>
            </a:endParaRPr>
          </a:p>
        </p:txBody>
      </p:sp>
      <p:sp>
        <p:nvSpPr>
          <p:cNvPr id="1222" name="Line"/>
          <p:cNvSpPr/>
          <p:nvPr/>
        </p:nvSpPr>
        <p:spPr>
          <a:xfrm rot="5381180">
            <a:off x="3243898" y="4799392"/>
            <a:ext cx="1829041" cy="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23" name="Line"/>
          <p:cNvSpPr/>
          <p:nvPr/>
        </p:nvSpPr>
        <p:spPr>
          <a:xfrm rot="5381180">
            <a:off x="2225062" y="4152286"/>
            <a:ext cx="2138583" cy="1303674"/>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24"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3883535" y="3365055"/>
            <a:ext cx="536825" cy="504792"/>
          </a:xfrm>
          <a:prstGeom prst="rect">
            <a:avLst/>
          </a:prstGeom>
          <a:noFill/>
          <a:ln w="12700" cap="flat">
            <a:noFill/>
            <a:miter lim="400000"/>
          </a:ln>
          <a:effectLst/>
        </p:spPr>
      </p:pic>
      <p:pic>
        <p:nvPicPr>
          <p:cNvPr id="1225"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3895419" y="5531675"/>
            <a:ext cx="537359" cy="504792"/>
          </a:xfrm>
          <a:prstGeom prst="rect">
            <a:avLst/>
          </a:prstGeom>
          <a:solidFill>
            <a:schemeClr val="tx1"/>
          </a:solidFill>
          <a:ln w="12700" cap="flat">
            <a:noFill/>
            <a:miter lim="400000"/>
          </a:ln>
          <a:effectLst/>
        </p:spPr>
      </p:pic>
      <p:pic>
        <p:nvPicPr>
          <p:cNvPr id="1226"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5295221" y="5537651"/>
            <a:ext cx="537359" cy="504791"/>
          </a:xfrm>
          <a:prstGeom prst="rect">
            <a:avLst/>
          </a:prstGeom>
          <a:noFill/>
          <a:ln w="12700" cap="flat">
            <a:noFill/>
            <a:miter lim="400000"/>
          </a:ln>
          <a:effectLst/>
        </p:spPr>
      </p:pic>
      <p:pic>
        <p:nvPicPr>
          <p:cNvPr id="1227"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2443515" y="5539623"/>
            <a:ext cx="537359" cy="504792"/>
          </a:xfrm>
          <a:prstGeom prst="rect">
            <a:avLst/>
          </a:prstGeom>
          <a:noFill/>
          <a:ln w="12700" cap="flat">
            <a:noFill/>
            <a:miter lim="400000"/>
          </a:ln>
          <a:effectLst/>
        </p:spPr>
      </p:pic>
      <p:sp>
        <p:nvSpPr>
          <p:cNvPr id="1228" name="Blues"/>
          <p:cNvSpPr txBox="1"/>
          <p:nvPr/>
        </p:nvSpPr>
        <p:spPr>
          <a:xfrm>
            <a:off x="5249534" y="6194724"/>
            <a:ext cx="3122112"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Blues</a:t>
            </a:r>
          </a:p>
        </p:txBody>
      </p:sp>
      <p:sp>
        <p:nvSpPr>
          <p:cNvPr id="1229" name="Rock"/>
          <p:cNvSpPr txBox="1"/>
          <p:nvPr/>
        </p:nvSpPr>
        <p:spPr>
          <a:xfrm>
            <a:off x="3663529" y="6202166"/>
            <a:ext cx="2085402" cy="8431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Rock</a:t>
            </a:r>
          </a:p>
        </p:txBody>
      </p:sp>
      <p:sp>
        <p:nvSpPr>
          <p:cNvPr id="1230" name="Jazz"/>
          <p:cNvSpPr txBox="1"/>
          <p:nvPr/>
        </p:nvSpPr>
        <p:spPr>
          <a:xfrm>
            <a:off x="2077814" y="6204967"/>
            <a:ext cx="1854209"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Jazz</a:t>
            </a:r>
          </a:p>
        </p:txBody>
      </p:sp>
      <p:sp>
        <p:nvSpPr>
          <p:cNvPr id="1232" name="Genre"/>
          <p:cNvSpPr txBox="1"/>
          <p:nvPr/>
        </p:nvSpPr>
        <p:spPr>
          <a:xfrm>
            <a:off x="3575945" y="2363124"/>
            <a:ext cx="1788085" cy="8375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Genre</a:t>
            </a:r>
          </a:p>
        </p:txBody>
      </p:sp>
      <p:sp>
        <p:nvSpPr>
          <p:cNvPr id="40" name="Заголовок 1"/>
          <p:cNvSpPr>
            <a:spLocks noGrp="1"/>
          </p:cNvSpPr>
          <p:nvPr>
            <p:ph type="title"/>
          </p:nvPr>
        </p:nvSpPr>
        <p:spPr/>
        <p:txBody>
          <a:bodyPr/>
          <a:lstStyle/>
          <a:p>
            <a:r>
              <a:rPr lang="en-US" dirty="0">
                <a:solidFill>
                  <a:schemeClr val="bg1"/>
                </a:solidFill>
              </a:rPr>
              <a:t>Categorical features handling</a:t>
            </a:r>
            <a:endParaRPr lang="ru-RU" dirty="0">
              <a:solidFill>
                <a:schemeClr val="bg1"/>
              </a:solidFill>
            </a:endParaRPr>
          </a:p>
        </p:txBody>
      </p:sp>
      <p:sp>
        <p:nvSpPr>
          <p:cNvPr id="1239" name="One-hot encoding"/>
          <p:cNvSpPr txBox="1"/>
          <p:nvPr/>
        </p:nvSpPr>
        <p:spPr>
          <a:xfrm>
            <a:off x="14996625" y="3032075"/>
            <a:ext cx="6685338" cy="794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One-hot encoding</a:t>
            </a:r>
          </a:p>
        </p:txBody>
      </p:sp>
      <p:sp>
        <p:nvSpPr>
          <p:cNvPr id="1240" name="Statistics based on category"/>
          <p:cNvSpPr txBox="1"/>
          <p:nvPr/>
        </p:nvSpPr>
        <p:spPr>
          <a:xfrm>
            <a:off x="14996625" y="6523841"/>
            <a:ext cx="7785782" cy="794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098" tIns="38098" rIns="38098" bIns="38098" anchor="ctr">
            <a:spAutoFit/>
          </a:bodyPr>
          <a:lstStyle>
            <a:lvl1pPr algn="ctr" defTabSz="825500">
              <a:lnSpc>
                <a:spcPts val="6000"/>
              </a:lnSpc>
              <a:spcBef>
                <a:spcPts val="3000"/>
              </a:spcBef>
              <a:defRPr sz="4200" baseline="7142"/>
            </a:lvl1pPr>
          </a:lstStyle>
          <a:p>
            <a:pPr algn="l"/>
            <a:r>
              <a:rPr sz="4800" baseline="0">
                <a:solidFill>
                  <a:schemeClr val="bg1"/>
                </a:solidFill>
              </a:rPr>
              <a:t>Statistics based on category</a:t>
            </a:r>
          </a:p>
        </p:txBody>
      </p:sp>
      <p:sp>
        <p:nvSpPr>
          <p:cNvPr id="1241" name="Greedy search for combinations"/>
          <p:cNvSpPr txBox="1"/>
          <p:nvPr/>
        </p:nvSpPr>
        <p:spPr>
          <a:xfrm>
            <a:off x="14996625" y="11056545"/>
            <a:ext cx="6537463" cy="1557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600" b="1" baseline="6521"/>
            </a:lvl1pPr>
          </a:lstStyle>
          <a:p>
            <a:pPr algn="l"/>
            <a:r>
              <a:rPr sz="4800" b="0" baseline="0" dirty="0">
                <a:solidFill>
                  <a:schemeClr val="bg1"/>
                </a:solidFill>
              </a:rPr>
              <a:t>Greedy search for combinations</a:t>
            </a:r>
          </a:p>
        </p:txBody>
      </p:sp>
      <p:sp>
        <p:nvSpPr>
          <p:cNvPr id="1242" name="Label based"/>
          <p:cNvSpPr txBox="1"/>
          <p:nvPr/>
        </p:nvSpPr>
        <p:spPr>
          <a:xfrm>
            <a:off x="20140518" y="8899386"/>
            <a:ext cx="3683178" cy="1061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anchor="ctr">
            <a:spAutoFit/>
          </a:bodyPr>
          <a:lstStyle>
            <a:lvl1pPr defTabSz="825500">
              <a:lnSpc>
                <a:spcPts val="6000"/>
              </a:lnSpc>
              <a:spcBef>
                <a:spcPts val="3000"/>
              </a:spcBef>
              <a:defRPr sz="4200" baseline="7142"/>
            </a:lvl1pPr>
          </a:lstStyle>
          <a:p>
            <a:pPr algn="ctr">
              <a:lnSpc>
                <a:spcPct val="100000"/>
              </a:lnSpc>
              <a:spcBef>
                <a:spcPts val="0"/>
              </a:spcBef>
            </a:pPr>
            <a:r>
              <a:rPr sz="3200" baseline="0" dirty="0">
                <a:solidFill>
                  <a:schemeClr val="bg1"/>
                </a:solidFill>
              </a:rPr>
              <a:t>Label based</a:t>
            </a:r>
            <a:r>
              <a:rPr lang="en-US" sz="3200" baseline="0" dirty="0">
                <a:solidFill>
                  <a:schemeClr val="bg1"/>
                </a:solidFill>
              </a:rPr>
              <a:t>:</a:t>
            </a:r>
          </a:p>
          <a:p>
            <a:pPr algn="ctr">
              <a:lnSpc>
                <a:spcPct val="100000"/>
              </a:lnSpc>
              <a:spcBef>
                <a:spcPts val="0"/>
              </a:spcBef>
            </a:pPr>
            <a:r>
              <a:rPr lang="en-US" sz="3200" baseline="0" dirty="0">
                <a:solidFill>
                  <a:schemeClr val="bg1"/>
                </a:solidFill>
              </a:rPr>
              <a:t>calculated “online”</a:t>
            </a:r>
            <a:endParaRPr sz="3200" baseline="0" dirty="0">
              <a:solidFill>
                <a:schemeClr val="bg1"/>
              </a:solidFill>
            </a:endParaRPr>
          </a:p>
        </p:txBody>
      </p:sp>
      <p:sp>
        <p:nvSpPr>
          <p:cNvPr id="1243" name="Category-based"/>
          <p:cNvSpPr txBox="1"/>
          <p:nvPr/>
        </p:nvSpPr>
        <p:spPr>
          <a:xfrm>
            <a:off x="14576959" y="8379050"/>
            <a:ext cx="4312556" cy="776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200" baseline="7142"/>
            </a:lvl1pPr>
          </a:lstStyle>
          <a:p>
            <a:r>
              <a:rPr sz="3200" baseline="0" dirty="0">
                <a:solidFill>
                  <a:schemeClr val="bg1"/>
                </a:solidFill>
              </a:rPr>
              <a:t>Category-based</a:t>
            </a:r>
          </a:p>
        </p:txBody>
      </p:sp>
      <p:grpSp>
        <p:nvGrpSpPr>
          <p:cNvPr id="6" name="Группа 5">
            <a:extLst>
              <a:ext uri="{FF2B5EF4-FFF2-40B4-BE49-F238E27FC236}">
                <a16:creationId xmlns:a16="http://schemas.microsoft.com/office/drawing/2014/main" id="{4E4B6943-8BA2-C74D-B030-211357D1EE53}"/>
              </a:ext>
            </a:extLst>
          </p:cNvPr>
          <p:cNvGrpSpPr/>
          <p:nvPr/>
        </p:nvGrpSpPr>
        <p:grpSpPr>
          <a:xfrm>
            <a:off x="1846154" y="7895446"/>
            <a:ext cx="5720152" cy="4627295"/>
            <a:chOff x="1809321" y="8523987"/>
            <a:chExt cx="5720152" cy="4627295"/>
          </a:xfrm>
        </p:grpSpPr>
        <p:grpSp>
          <p:nvGrpSpPr>
            <p:cNvPr id="1253" name="Group"/>
            <p:cNvGrpSpPr/>
            <p:nvPr/>
          </p:nvGrpSpPr>
          <p:grpSpPr>
            <a:xfrm rot="10800000" flipH="1">
              <a:off x="2389435" y="9668302"/>
              <a:ext cx="3408023" cy="2707491"/>
              <a:chOff x="1466" y="1377"/>
              <a:chExt cx="3408242" cy="2707666"/>
            </a:xfrm>
          </p:grpSpPr>
          <p:sp>
            <p:nvSpPr>
              <p:cNvPr id="1246" name="Line"/>
              <p:cNvSpPr/>
              <p:nvPr/>
            </p:nvSpPr>
            <p:spPr>
              <a:xfrm>
                <a:off x="1906644" y="379474"/>
                <a:ext cx="1107221" cy="1853353"/>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7" name="Line"/>
              <p:cNvSpPr/>
              <p:nvPr/>
            </p:nvSpPr>
            <p:spPr>
              <a:xfrm>
                <a:off x="1695190" y="533089"/>
                <a:ext cx="10014" cy="182913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8" name="Line"/>
              <p:cNvSpPr/>
              <p:nvPr/>
            </p:nvSpPr>
            <p:spPr>
              <a:xfrm flipH="1">
                <a:off x="190061" y="379472"/>
                <a:ext cx="1292031" cy="2145826"/>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49"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25053" y="17662"/>
                <a:ext cx="537395" cy="504825"/>
              </a:xfrm>
              <a:prstGeom prst="rect">
                <a:avLst/>
              </a:prstGeom>
              <a:ln w="12700" cap="flat">
                <a:noFill/>
                <a:miter lim="400000"/>
              </a:ln>
              <a:effectLst/>
            </p:spPr>
          </p:pic>
          <p:pic>
            <p:nvPicPr>
              <p:cNvPr id="1250"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37181" y="2179984"/>
                <a:ext cx="537394" cy="504825"/>
              </a:xfrm>
              <a:prstGeom prst="rect">
                <a:avLst/>
              </a:prstGeom>
              <a:ln w="12700" cap="flat">
                <a:noFill/>
                <a:miter lim="400000"/>
              </a:ln>
              <a:effectLst/>
            </p:spPr>
          </p:pic>
          <p:pic>
            <p:nvPicPr>
              <p:cNvPr id="1251"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2888599" y="2172038"/>
                <a:ext cx="537394" cy="504825"/>
              </a:xfrm>
              <a:prstGeom prst="rect">
                <a:avLst/>
              </a:prstGeom>
              <a:ln w="12700" cap="flat">
                <a:noFill/>
                <a:miter lim="400000"/>
              </a:ln>
              <a:effectLst/>
            </p:spPr>
          </p:pic>
          <p:pic>
            <p:nvPicPr>
              <p:cNvPr id="1252"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818" y="2187933"/>
                <a:ext cx="537394" cy="504825"/>
              </a:xfrm>
              <a:prstGeom prst="rect">
                <a:avLst/>
              </a:prstGeom>
              <a:ln w="12700" cap="flat">
                <a:noFill/>
                <a:miter lim="400000"/>
              </a:ln>
              <a:effectLst/>
            </p:spPr>
          </p:pic>
        </p:grpSp>
        <p:sp>
          <p:nvSpPr>
            <p:cNvPr id="1254" name="Tool"/>
            <p:cNvSpPr txBox="1"/>
            <p:nvPr/>
          </p:nvSpPr>
          <p:spPr>
            <a:xfrm>
              <a:off x="5269002" y="8524676"/>
              <a:ext cx="2260471" cy="800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Tool</a:t>
              </a:r>
            </a:p>
          </p:txBody>
        </p:sp>
        <p:sp>
          <p:nvSpPr>
            <p:cNvPr id="1255" name="AC/DC"/>
            <p:cNvSpPr txBox="1"/>
            <p:nvPr/>
          </p:nvSpPr>
          <p:spPr>
            <a:xfrm>
              <a:off x="3459660" y="8523987"/>
              <a:ext cx="2085402" cy="843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AC/DC</a:t>
              </a:r>
            </a:p>
          </p:txBody>
        </p:sp>
        <p:sp>
          <p:nvSpPr>
            <p:cNvPr id="1256" name="Muse"/>
            <p:cNvSpPr txBox="1"/>
            <p:nvPr/>
          </p:nvSpPr>
          <p:spPr>
            <a:xfrm>
              <a:off x="1809321" y="8524676"/>
              <a:ext cx="1854208"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Muse</a:t>
              </a:r>
            </a:p>
          </p:txBody>
        </p:sp>
        <p:sp>
          <p:nvSpPr>
            <p:cNvPr id="1257" name="Artist"/>
            <p:cNvSpPr txBox="1"/>
            <p:nvPr/>
          </p:nvSpPr>
          <p:spPr>
            <a:xfrm>
              <a:off x="3580027" y="12313730"/>
              <a:ext cx="1788085"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Artist</a:t>
              </a:r>
            </a:p>
          </p:txBody>
        </p:sp>
      </p:grpSp>
      <p:grpSp>
        <p:nvGrpSpPr>
          <p:cNvPr id="7" name="Группа 6">
            <a:extLst>
              <a:ext uri="{FF2B5EF4-FFF2-40B4-BE49-F238E27FC236}">
                <a16:creationId xmlns:a16="http://schemas.microsoft.com/office/drawing/2014/main" id="{26BDE482-9A22-AF43-B36E-7F647C12044C}"/>
              </a:ext>
            </a:extLst>
          </p:cNvPr>
          <p:cNvGrpSpPr/>
          <p:nvPr/>
        </p:nvGrpSpPr>
        <p:grpSpPr>
          <a:xfrm>
            <a:off x="8444246" y="4192588"/>
            <a:ext cx="4502853" cy="6589712"/>
            <a:chOff x="9616977" y="4192588"/>
            <a:chExt cx="2197100" cy="6589712"/>
          </a:xfrm>
        </p:grpSpPr>
        <p:cxnSp>
          <p:nvCxnSpPr>
            <p:cNvPr id="41" name="Прямая со стрелкой 40">
              <a:extLst>
                <a:ext uri="{FF2B5EF4-FFF2-40B4-BE49-F238E27FC236}">
                  <a16:creationId xmlns:a16="http://schemas.microsoft.com/office/drawing/2014/main" id="{8910E896-0FBB-F847-943C-E341E4932660}"/>
                </a:ext>
              </a:extLst>
            </p:cNvPr>
            <p:cNvCxnSpPr>
              <a:cxnSpLocks/>
            </p:cNvCxnSpPr>
            <p:nvPr/>
          </p:nvCxnSpPr>
          <p:spPr>
            <a:xfrm flipV="1">
              <a:off x="9616977" y="4192588"/>
              <a:ext cx="2197100" cy="1457326"/>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B040ED9A-9A4F-ED40-A973-6EF6DDEEB0A5}"/>
                </a:ext>
              </a:extLst>
            </p:cNvPr>
            <p:cNvCxnSpPr>
              <a:cxnSpLocks/>
            </p:cNvCxnSpPr>
            <p:nvPr/>
          </p:nvCxnSpPr>
          <p:spPr>
            <a:xfrm>
              <a:off x="9616977" y="7504690"/>
              <a:ext cx="2197100" cy="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3D06270-0163-F646-AE09-1994B6021037}"/>
                </a:ext>
              </a:extLst>
            </p:cNvPr>
            <p:cNvCxnSpPr>
              <a:cxnSpLocks/>
            </p:cNvCxnSpPr>
            <p:nvPr/>
          </p:nvCxnSpPr>
          <p:spPr>
            <a:xfrm>
              <a:off x="9616977" y="9678988"/>
              <a:ext cx="2197100" cy="1103312"/>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cxnSp>
        <p:nvCxnSpPr>
          <p:cNvPr id="45" name="Прямая со стрелкой 44">
            <a:extLst>
              <a:ext uri="{FF2B5EF4-FFF2-40B4-BE49-F238E27FC236}">
                <a16:creationId xmlns:a16="http://schemas.microsoft.com/office/drawing/2014/main" id="{5E322F00-DF80-004E-AC95-C7E79DCE175A}"/>
              </a:ext>
            </a:extLst>
          </p:cNvPr>
          <p:cNvCxnSpPr>
            <a:cxnSpLocks/>
          </p:cNvCxnSpPr>
          <p:nvPr/>
        </p:nvCxnSpPr>
        <p:spPr>
          <a:xfrm flipH="1">
            <a:off x="17131507" y="7504690"/>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9FAF5503-CE42-7B46-ADD5-A7B5782C7471}"/>
              </a:ext>
            </a:extLst>
          </p:cNvPr>
          <p:cNvCxnSpPr>
            <a:cxnSpLocks/>
          </p:cNvCxnSpPr>
          <p:nvPr/>
        </p:nvCxnSpPr>
        <p:spPr>
          <a:xfrm>
            <a:off x="20224631" y="7486176"/>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0403D4CB-6DD6-C847-904C-EF5C4C028D9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0626F060-A711-C442-9144-C9D622EF26AE}"/>
              </a:ext>
            </a:extLst>
          </p:cNvPr>
          <p:cNvSpPr>
            <a:spLocks noGrp="1"/>
          </p:cNvSpPr>
          <p:nvPr>
            <p:ph type="sldNum" sz="quarter" idx="4"/>
          </p:nvPr>
        </p:nvSpPr>
        <p:spPr/>
        <p:txBody>
          <a:bodyPr/>
          <a:lstStyle/>
          <a:p>
            <a:fld id="{741C03D3-FA44-40EC-9A21-1FC4FEA3E22E}" type="slidenum">
              <a:rPr lang="ru-RU" smtClean="0"/>
              <a:pPr/>
              <a:t>23</a:t>
            </a:fld>
            <a:endParaRPr lang="ru-RU" dirty="0"/>
          </a:p>
        </p:txBody>
      </p:sp>
    </p:spTree>
    <p:extLst>
      <p:ext uri="{BB962C8B-B14F-4D97-AF65-F5344CB8AC3E}">
        <p14:creationId xmlns:p14="http://schemas.microsoft.com/office/powerpoint/2010/main" val="336623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Скругленный прямоугольник 75"/>
          <p:cNvSpPr/>
          <p:nvPr/>
        </p:nvSpPr>
        <p:spPr>
          <a:xfrm>
            <a:off x="15710450" y="6237548"/>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2" name="Заголовок 1"/>
          <p:cNvSpPr>
            <a:spLocks noGrp="1"/>
          </p:cNvSpPr>
          <p:nvPr>
            <p:ph type="title"/>
          </p:nvPr>
        </p:nvSpPr>
        <p:spPr/>
        <p:txBody>
          <a:bodyPr/>
          <a:lstStyle/>
          <a:p>
            <a:r>
              <a:rPr lang="en-US" dirty="0">
                <a:solidFill>
                  <a:schemeClr val="bg1"/>
                </a:solidFill>
              </a:rPr>
              <a:t>Online features for categories</a:t>
            </a:r>
            <a:endParaRPr lang="ru-RU" dirty="0">
              <a:solidFill>
                <a:schemeClr val="bg1"/>
              </a:solidFill>
            </a:endParaRPr>
          </a:p>
        </p:txBody>
      </p:sp>
      <p:sp>
        <p:nvSpPr>
          <p:cNvPr id="12" name="Объект 2"/>
          <p:cNvSpPr>
            <a:spLocks noGrp="1"/>
          </p:cNvSpPr>
          <p:nvPr/>
        </p:nvSpPr>
        <p:spPr>
          <a:xfrm>
            <a:off x="2015276" y="2278856"/>
            <a:ext cx="10302875"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92000" lvl="2" indent="0">
              <a:buNone/>
            </a:pPr>
            <a:r>
              <a:rPr lang="en-US" dirty="0">
                <a:solidFill>
                  <a:schemeClr val="bg1"/>
                </a:solidFill>
              </a:rPr>
              <a:t>For every sample “online” feature is calculated using objects with the same category before this one</a:t>
            </a:r>
            <a:endParaRPr lang="ru-RU" dirty="0">
              <a:solidFill>
                <a:schemeClr val="bg1"/>
              </a:solidFill>
            </a:endParaRPr>
          </a:p>
        </p:txBody>
      </p:sp>
      <p:grpSp>
        <p:nvGrpSpPr>
          <p:cNvPr id="13" name="Группа 12"/>
          <p:cNvGrpSpPr/>
          <p:nvPr/>
        </p:nvGrpSpPr>
        <p:grpSpPr>
          <a:xfrm>
            <a:off x="15710450" y="3410637"/>
            <a:ext cx="5342400" cy="4305989"/>
            <a:chOff x="14838174" y="4179781"/>
            <a:chExt cx="5342400" cy="4305989"/>
          </a:xfrm>
        </p:grpSpPr>
        <p:sp>
          <p:nvSpPr>
            <p:cNvPr id="34" name="Скругленный прямоугольник 33"/>
            <p:cNvSpPr/>
            <p:nvPr/>
          </p:nvSpPr>
          <p:spPr>
            <a:xfrm>
              <a:off x="14838174" y="41868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6" name="Скругленный прямоугольник 35"/>
            <p:cNvSpPr/>
            <p:nvPr/>
          </p:nvSpPr>
          <p:spPr>
            <a:xfrm>
              <a:off x="14838174" y="48763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8" name="Скругленный прямоугольник 37"/>
            <p:cNvSpPr/>
            <p:nvPr/>
          </p:nvSpPr>
          <p:spPr>
            <a:xfrm>
              <a:off x="14838174" y="5565904"/>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44" name="Скругленный прямоугольник 43"/>
            <p:cNvSpPr/>
            <p:nvPr/>
          </p:nvSpPr>
          <p:spPr>
            <a:xfrm>
              <a:off x="14838174" y="6289719"/>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sp>
          <p:nvSpPr>
            <p:cNvPr id="45" name="Скругленный прямоугольник 44"/>
            <p:cNvSpPr/>
            <p:nvPr/>
          </p:nvSpPr>
          <p:spPr>
            <a:xfrm>
              <a:off x="14838174" y="7741367"/>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cxnSp>
          <p:nvCxnSpPr>
            <p:cNvPr id="46" name="Прямая соединительная линия 45"/>
            <p:cNvCxnSpPr/>
            <p:nvPr/>
          </p:nvCxnSpPr>
          <p:spPr>
            <a:xfrm>
              <a:off x="16770406" y="4179781"/>
              <a:ext cx="0" cy="4305989"/>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18296806" y="4186800"/>
              <a:ext cx="0" cy="4214038"/>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p:nvGrpSpPr>
        <p:grpSpPr>
          <a:xfrm>
            <a:off x="21458682" y="3417656"/>
            <a:ext cx="748855" cy="4199837"/>
            <a:chOff x="7626351" y="4597848"/>
            <a:chExt cx="5342400" cy="4199837"/>
          </a:xfrm>
        </p:grpSpPr>
        <p:sp>
          <p:nvSpPr>
            <p:cNvPr id="27" name="Скругленный прямоугольник 26"/>
            <p:cNvSpPr/>
            <p:nvPr/>
          </p:nvSpPr>
          <p:spPr>
            <a:xfrm>
              <a:off x="7626351" y="4597848"/>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8" name="Скругленный прямоугольник 27"/>
            <p:cNvSpPr/>
            <p:nvPr/>
          </p:nvSpPr>
          <p:spPr>
            <a:xfrm>
              <a:off x="7626351" y="52874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9" name="Скругленный прямоугольник 28"/>
            <p:cNvSpPr/>
            <p:nvPr/>
          </p:nvSpPr>
          <p:spPr>
            <a:xfrm>
              <a:off x="7626351" y="59769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0</a:t>
              </a:r>
              <a:endParaRPr lang="ru-RU" dirty="0" err="1">
                <a:solidFill>
                  <a:schemeClr val="tx1"/>
                </a:solidFill>
              </a:endParaRPr>
            </a:p>
          </p:txBody>
        </p:sp>
        <p:sp>
          <p:nvSpPr>
            <p:cNvPr id="30" name="Скругленный прямоугольник 29"/>
            <p:cNvSpPr/>
            <p:nvPr/>
          </p:nvSpPr>
          <p:spPr>
            <a:xfrm>
              <a:off x="7626351" y="6700767"/>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sp>
          <p:nvSpPr>
            <p:cNvPr id="31" name="Скругленный прямоугольник 30"/>
            <p:cNvSpPr/>
            <p:nvPr/>
          </p:nvSpPr>
          <p:spPr>
            <a:xfrm>
              <a:off x="7626351" y="7424582"/>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33" name="Скругленный прямоугольник 32"/>
            <p:cNvSpPr/>
            <p:nvPr/>
          </p:nvSpPr>
          <p:spPr>
            <a:xfrm>
              <a:off x="7626351" y="8183395"/>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grpSp>
      <p:cxnSp>
        <p:nvCxnSpPr>
          <p:cNvPr id="25" name="Прямая соединительная линия 24"/>
          <p:cNvCxnSpPr/>
          <p:nvPr/>
        </p:nvCxnSpPr>
        <p:spPr>
          <a:xfrm>
            <a:off x="15122577" y="3410637"/>
            <a:ext cx="0" cy="2731057"/>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H="1">
            <a:off x="15106689" y="6121261"/>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14176971" y="6286423"/>
            <a:ext cx="1311318" cy="614290"/>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err="1">
                <a:solidFill>
                  <a:schemeClr val="bg1"/>
                </a:solidFill>
                <a:latin typeface="+mj-lt"/>
              </a:rPr>
              <a:t>i</a:t>
            </a:r>
            <a:endParaRPr lang="ru-RU" dirty="0" err="1">
              <a:solidFill>
                <a:schemeClr val="bg1"/>
              </a:solidFill>
              <a:latin typeface="+mj-lt"/>
            </a:endParaRPr>
          </a:p>
        </p:txBody>
      </p:sp>
      <p:grpSp>
        <p:nvGrpSpPr>
          <p:cNvPr id="17" name="Группа 16"/>
          <p:cNvGrpSpPr/>
          <p:nvPr/>
        </p:nvGrpSpPr>
        <p:grpSpPr>
          <a:xfrm>
            <a:off x="14396163" y="8700807"/>
            <a:ext cx="9066951" cy="1370528"/>
            <a:chOff x="16007206" y="9184352"/>
            <a:chExt cx="4579201" cy="1400029"/>
          </a:xfrm>
        </p:grpSpPr>
        <p:sp>
          <p:nvSpPr>
            <p:cNvPr id="18" name="Скругленный прямоугольник 17"/>
            <p:cNvSpPr/>
            <p:nvPr/>
          </p:nvSpPr>
          <p:spPr>
            <a:xfrm>
              <a:off x="16007206" y="9604235"/>
              <a:ext cx="1311318" cy="61429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sz="4800" dirty="0" err="1">
                  <a:solidFill>
                    <a:schemeClr val="bg1"/>
                  </a:solidFill>
                  <a:latin typeface="+mj-lt"/>
                </a:rPr>
                <a:t>i</a:t>
              </a:r>
              <a:endParaRPr lang="ru-RU" sz="4800" dirty="0" err="1">
                <a:solidFill>
                  <a:schemeClr val="bg1"/>
                </a:solidFill>
                <a:latin typeface="+mj-lt"/>
              </a:endParaRPr>
            </a:p>
          </p:txBody>
        </p:sp>
        <p:grpSp>
          <p:nvGrpSpPr>
            <p:cNvPr id="19" name="Группа 18"/>
            <p:cNvGrpSpPr/>
            <p:nvPr/>
          </p:nvGrpSpPr>
          <p:grpSpPr>
            <a:xfrm>
              <a:off x="17541636" y="9184352"/>
              <a:ext cx="3044771" cy="1400029"/>
              <a:chOff x="17541636" y="9184352"/>
              <a:chExt cx="3044771" cy="1400029"/>
            </a:xfrm>
          </p:grpSpPr>
          <p:sp>
            <p:nvSpPr>
              <p:cNvPr id="21" name="Скругленный прямоугольник 20"/>
              <p:cNvSpPr/>
              <p:nvPr/>
            </p:nvSpPr>
            <p:spPr>
              <a:xfrm>
                <a:off x="17541636" y="9184352"/>
                <a:ext cx="3044771" cy="645837"/>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0</a:t>
                </a:r>
              </a:p>
            </p:txBody>
          </p:sp>
          <p:grpSp>
            <p:nvGrpSpPr>
              <p:cNvPr id="22" name="Группа 21"/>
              <p:cNvGrpSpPr/>
              <p:nvPr/>
            </p:nvGrpSpPr>
            <p:grpSpPr>
              <a:xfrm>
                <a:off x="17736326" y="9908167"/>
                <a:ext cx="2711487" cy="676214"/>
                <a:chOff x="17736326" y="9908167"/>
                <a:chExt cx="2711487" cy="676214"/>
              </a:xfrm>
            </p:grpSpPr>
            <p:sp>
              <p:nvSpPr>
                <p:cNvPr id="23" name="Скругленный прямоугольник 22"/>
                <p:cNvSpPr/>
                <p:nvPr/>
              </p:nvSpPr>
              <p:spPr>
                <a:xfrm>
                  <a:off x="17765488" y="9908167"/>
                  <a:ext cx="2671200" cy="676214"/>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3</a:t>
                  </a:r>
                </a:p>
              </p:txBody>
            </p:sp>
            <p:cxnSp>
              <p:nvCxnSpPr>
                <p:cNvPr id="24" name="Прямая соединительная линия 23"/>
                <p:cNvCxnSpPr/>
                <p:nvPr/>
              </p:nvCxnSpPr>
              <p:spPr>
                <a:xfrm flipH="1">
                  <a:off x="17736326" y="9908167"/>
                  <a:ext cx="2711487"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0" name="Прямая со стрелкой 19"/>
            <p:cNvCxnSpPr/>
            <p:nvPr/>
          </p:nvCxnSpPr>
          <p:spPr>
            <a:xfrm>
              <a:off x="16931598" y="9907284"/>
              <a:ext cx="647932" cy="0"/>
            </a:xfrm>
            <a:prstGeom prst="straightConnector1">
              <a:avLst/>
            </a:prstGeom>
            <a:ln w="38100">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79" name="Прямая соединительная линия 78"/>
          <p:cNvCxnSpPr/>
          <p:nvPr/>
        </p:nvCxnSpPr>
        <p:spPr>
          <a:xfrm flipH="1">
            <a:off x="15142359" y="3394268"/>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9D7FEB2-3529-D544-8E28-E7D36883652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DE1C86FD-F7EE-2A41-9E4C-805B1CD515F5}"/>
              </a:ext>
            </a:extLst>
          </p:cNvPr>
          <p:cNvSpPr>
            <a:spLocks noGrp="1"/>
          </p:cNvSpPr>
          <p:nvPr>
            <p:ph type="sldNum" sz="quarter" idx="4"/>
          </p:nvPr>
        </p:nvSpPr>
        <p:spPr/>
        <p:txBody>
          <a:bodyPr/>
          <a:lstStyle/>
          <a:p>
            <a:fld id="{741C03D3-FA44-40EC-9A21-1FC4FEA3E22E}" type="slidenum">
              <a:rPr lang="ru-RU" smtClean="0"/>
              <a:pPr/>
              <a:t>24</a:t>
            </a:fld>
            <a:endParaRPr lang="ru-RU" dirty="0"/>
          </a:p>
        </p:txBody>
      </p:sp>
    </p:spTree>
    <p:extLst>
      <p:ext uri="{BB962C8B-B14F-4D97-AF65-F5344CB8AC3E}">
        <p14:creationId xmlns:p14="http://schemas.microsoft.com/office/powerpoint/2010/main" val="212988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Text features</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dirty="0">
                <a:solidFill>
                  <a:schemeClr val="bg1"/>
                </a:solidFill>
              </a:rPr>
              <a:t>at first </a:t>
            </a:r>
            <a:r>
              <a:rPr lang="en-US" dirty="0" err="1">
                <a:solidFill>
                  <a:schemeClr val="bg1"/>
                </a:solidFill>
              </a:rPr>
              <a:t>i</a:t>
            </a:r>
            <a:r>
              <a:rPr lang="en-US" dirty="0">
                <a:solidFill>
                  <a:schemeClr val="bg1"/>
                </a:solidFill>
              </a:rPr>
              <a:t> was afraid </a:t>
            </a:r>
            <a:r>
              <a:rPr lang="en-US" dirty="0" err="1">
                <a:solidFill>
                  <a:schemeClr val="bg1"/>
                </a:solidFill>
              </a:rPr>
              <a:t>i</a:t>
            </a:r>
            <a:r>
              <a:rPr lang="en-US" dirty="0">
                <a:solidFill>
                  <a:schemeClr val="bg1"/>
                </a:solidFill>
              </a:rPr>
              <a:t> was petrified kept </a:t>
            </a:r>
            <a:r>
              <a:rPr lang="en-US" dirty="0" err="1">
                <a:solidFill>
                  <a:schemeClr val="bg1"/>
                </a:solidFill>
              </a:rPr>
              <a:t>thinkin</a:t>
            </a:r>
            <a:r>
              <a:rPr lang="en-US" dirty="0">
                <a:solidFill>
                  <a:schemeClr val="bg1"/>
                </a:solidFill>
              </a:rPr>
              <a:t> </a:t>
            </a:r>
            <a:r>
              <a:rPr lang="en-US" dirty="0" err="1">
                <a:solidFill>
                  <a:schemeClr val="bg1"/>
                </a:solidFill>
              </a:rPr>
              <a:t>i</a:t>
            </a:r>
            <a:r>
              <a:rPr lang="en-US" dirty="0">
                <a:solidFill>
                  <a:schemeClr val="bg1"/>
                </a:solidFill>
              </a:rPr>
              <a:t> could never live without you by my side</a:t>
            </a:r>
            <a:endParaRPr lang="ru-RU" dirty="0">
              <a:solidFill>
                <a:schemeClr val="bg1"/>
              </a:solidFill>
            </a:endParaRPr>
          </a:p>
        </p:txBody>
      </p:sp>
      <p:sp>
        <p:nvSpPr>
          <p:cNvPr id="7" name="Объект 4"/>
          <p:cNvSpPr txBox="1">
            <a:spLocks/>
          </p:cNvSpPr>
          <p:nvPr/>
        </p:nvSpPr>
        <p:spPr>
          <a:xfrm>
            <a:off x="8894764" y="4904741"/>
            <a:ext cx="5129212"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ru-RU" dirty="0">
                <a:solidFill>
                  <a:schemeClr val="bg1"/>
                </a:solidFill>
              </a:rPr>
              <a:t>[0, 1, 2, 3, 4, 2, 3, 5, 6, 7, 2, 8, 9, 10, 11, 12, 13, 14, 15]</a:t>
            </a:r>
          </a:p>
        </p:txBody>
      </p:sp>
      <p:sp>
        <p:nvSpPr>
          <p:cNvPr id="13" name="TextBox 12"/>
          <p:cNvSpPr txBox="1"/>
          <p:nvPr/>
        </p:nvSpPr>
        <p:spPr>
          <a:xfrm>
            <a:off x="8434486" y="10868606"/>
            <a:ext cx="1653978" cy="914400"/>
          </a:xfrm>
          <a:prstGeom prst="rect">
            <a:avLst/>
          </a:prstGeom>
          <a:noFill/>
        </p:spPr>
        <p:txBody>
          <a:bodyPr wrap="none" lIns="0" tIns="0" rIns="0" bIns="0" rtlCol="0">
            <a:noAutofit/>
          </a:bodyPr>
          <a:lstStyle/>
          <a:p>
            <a:pPr algn="l"/>
            <a:r>
              <a:rPr lang="en-US" sz="3200" dirty="0">
                <a:solidFill>
                  <a:schemeClr val="bg1"/>
                </a:solidFill>
              </a:rPr>
              <a:t>Dictionary</a:t>
            </a:r>
            <a:endParaRPr lang="ru-RU" sz="3200" dirty="0">
              <a:solidFill>
                <a:schemeClr val="bg1"/>
              </a:solidFill>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9006" y="10228987"/>
            <a:ext cx="2286000" cy="1905000"/>
          </a:xfrm>
          <a:prstGeom prst="rect">
            <a:avLst/>
          </a:prstGeom>
        </p:spPr>
      </p:pic>
      <p:grpSp>
        <p:nvGrpSpPr>
          <p:cNvPr id="39" name="Группа 38">
            <a:extLst>
              <a:ext uri="{FF2B5EF4-FFF2-40B4-BE49-F238E27FC236}">
                <a16:creationId xmlns:a16="http://schemas.microsoft.com/office/drawing/2014/main" id="{B74C48E1-AC96-0342-AB7F-2B52E00FE57F}"/>
              </a:ext>
            </a:extLst>
          </p:cNvPr>
          <p:cNvGrpSpPr/>
          <p:nvPr/>
        </p:nvGrpSpPr>
        <p:grpSpPr>
          <a:xfrm>
            <a:off x="4721178" y="9963836"/>
            <a:ext cx="882697" cy="1172477"/>
            <a:chOff x="4721178" y="9609823"/>
            <a:chExt cx="882697" cy="1778754"/>
          </a:xfrm>
        </p:grpSpPr>
        <p:cxnSp>
          <p:nvCxnSpPr>
            <p:cNvPr id="31" name="Прямая со стрелкой 30">
              <a:extLst>
                <a:ext uri="{FF2B5EF4-FFF2-40B4-BE49-F238E27FC236}">
                  <a16:creationId xmlns:a16="http://schemas.microsoft.com/office/drawing/2014/main" id="{ACF3B77F-FBD8-9244-92B0-C23F6B283F84}"/>
                </a:ext>
              </a:extLst>
            </p:cNvPr>
            <p:cNvCxnSpPr>
              <a:cxnSpLocks/>
            </p:cNvCxnSpPr>
            <p:nvPr/>
          </p:nvCxnSpPr>
          <p:spPr>
            <a:xfrm>
              <a:off x="4721178" y="11388577"/>
              <a:ext cx="882697"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967CCA32-7227-8248-A82F-9A9FE0D656AC}"/>
                </a:ext>
              </a:extLst>
            </p:cNvPr>
            <p:cNvCxnSpPr>
              <a:cxnSpLocks/>
            </p:cNvCxnSpPr>
            <p:nvPr/>
          </p:nvCxnSpPr>
          <p:spPr>
            <a:xfrm>
              <a:off x="4721178" y="9609823"/>
              <a:ext cx="0" cy="1778754"/>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1" name="Группа 40">
            <a:extLst>
              <a:ext uri="{FF2B5EF4-FFF2-40B4-BE49-F238E27FC236}">
                <a16:creationId xmlns:a16="http://schemas.microsoft.com/office/drawing/2014/main" id="{4363986A-6C6A-9840-B5FF-5740833FD44C}"/>
              </a:ext>
            </a:extLst>
          </p:cNvPr>
          <p:cNvGrpSpPr/>
          <p:nvPr/>
        </p:nvGrpSpPr>
        <p:grpSpPr>
          <a:xfrm rot="16200000">
            <a:off x="10551906" y="10240965"/>
            <a:ext cx="1091037" cy="725493"/>
            <a:chOff x="4721177" y="9609821"/>
            <a:chExt cx="882697" cy="1778762"/>
          </a:xfrm>
        </p:grpSpPr>
        <p:cxnSp>
          <p:nvCxnSpPr>
            <p:cNvPr id="42" name="Прямая со стрелкой 41">
              <a:extLst>
                <a:ext uri="{FF2B5EF4-FFF2-40B4-BE49-F238E27FC236}">
                  <a16:creationId xmlns:a16="http://schemas.microsoft.com/office/drawing/2014/main" id="{BF91E057-B928-E246-AC1D-9F6596C947AA}"/>
                </a:ext>
              </a:extLst>
            </p:cNvPr>
            <p:cNvCxnSpPr>
              <a:cxnSpLocks/>
            </p:cNvCxnSpPr>
            <p:nvPr/>
          </p:nvCxnSpPr>
          <p:spPr>
            <a:xfrm rot="5400000" flipH="1" flipV="1">
              <a:off x="5162524" y="10947233"/>
              <a:ext cx="5" cy="882697"/>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FD723D8-C057-F545-B157-507C5F3E3DF0}"/>
                </a:ext>
              </a:extLst>
            </p:cNvPr>
            <p:cNvCxnSpPr>
              <a:cxnSpLocks/>
            </p:cNvCxnSpPr>
            <p:nvPr/>
          </p:nvCxnSpPr>
          <p:spPr>
            <a:xfrm rot="5400000">
              <a:off x="3831798" y="10499200"/>
              <a:ext cx="1778758" cy="0"/>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52" name="Группа 51">
            <a:extLst>
              <a:ext uri="{FF2B5EF4-FFF2-40B4-BE49-F238E27FC236}">
                <a16:creationId xmlns:a16="http://schemas.microsoft.com/office/drawing/2014/main" id="{A1E7E55C-DEC0-0444-B4C8-623DE8FFABB0}"/>
              </a:ext>
            </a:extLst>
          </p:cNvPr>
          <p:cNvGrpSpPr/>
          <p:nvPr/>
        </p:nvGrpSpPr>
        <p:grpSpPr>
          <a:xfrm>
            <a:off x="18051147" y="2800513"/>
            <a:ext cx="4769257" cy="8823000"/>
            <a:chOff x="16856763" y="3234472"/>
            <a:chExt cx="4234070" cy="9010089"/>
          </a:xfrm>
        </p:grpSpPr>
        <p:sp>
          <p:nvSpPr>
            <p:cNvPr id="17" name="Прямоугольник 16"/>
            <p:cNvSpPr/>
            <p:nvPr/>
          </p:nvSpPr>
          <p:spPr>
            <a:xfrm>
              <a:off x="16856764" y="3234472"/>
              <a:ext cx="4234069"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BM25</a:t>
              </a:r>
              <a:endParaRPr lang="ru-RU" sz="4400" dirty="0">
                <a:ln w="0"/>
                <a:solidFill>
                  <a:schemeClr val="tx1"/>
                </a:solidFill>
              </a:endParaRPr>
            </a:p>
          </p:txBody>
        </p:sp>
        <p:sp>
          <p:nvSpPr>
            <p:cNvPr id="18" name="Прямоугольник 17"/>
            <p:cNvSpPr/>
            <p:nvPr/>
          </p:nvSpPr>
          <p:spPr>
            <a:xfrm>
              <a:off x="16856763" y="5619559"/>
              <a:ext cx="4234068"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Naïve Bayes</a:t>
              </a:r>
            </a:p>
          </p:txBody>
        </p:sp>
        <p:sp>
          <p:nvSpPr>
            <p:cNvPr id="19" name="Прямоугольник 18"/>
            <p:cNvSpPr/>
            <p:nvPr/>
          </p:nvSpPr>
          <p:spPr>
            <a:xfrm>
              <a:off x="16856764" y="8016963"/>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Bag-of-Words</a:t>
              </a:r>
            </a:p>
          </p:txBody>
        </p:sp>
        <p:sp>
          <p:nvSpPr>
            <p:cNvPr id="20" name="Прямоугольник 18">
              <a:extLst>
                <a:ext uri="{FF2B5EF4-FFF2-40B4-BE49-F238E27FC236}">
                  <a16:creationId xmlns:a16="http://schemas.microsoft.com/office/drawing/2014/main" id="{FE0DB860-4271-404E-90B5-C501C6A82ACA}"/>
                </a:ext>
              </a:extLst>
            </p:cNvPr>
            <p:cNvSpPr/>
            <p:nvPr/>
          </p:nvSpPr>
          <p:spPr>
            <a:xfrm>
              <a:off x="16856764" y="10414367"/>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a:t>
              </a:r>
            </a:p>
          </p:txBody>
        </p:sp>
      </p:grpSp>
      <p:grpSp>
        <p:nvGrpSpPr>
          <p:cNvPr id="3" name="Группа 2">
            <a:extLst>
              <a:ext uri="{FF2B5EF4-FFF2-40B4-BE49-F238E27FC236}">
                <a16:creationId xmlns:a16="http://schemas.microsoft.com/office/drawing/2014/main" id="{E75D07ED-83BA-204C-B86D-A94FBA366057}"/>
              </a:ext>
            </a:extLst>
          </p:cNvPr>
          <p:cNvGrpSpPr/>
          <p:nvPr/>
        </p:nvGrpSpPr>
        <p:grpSpPr>
          <a:xfrm>
            <a:off x="14387079" y="3736905"/>
            <a:ext cx="3294496" cy="7025116"/>
            <a:chOff x="14387079" y="3736905"/>
            <a:chExt cx="3200448" cy="7025116"/>
          </a:xfrm>
        </p:grpSpPr>
        <p:cxnSp>
          <p:nvCxnSpPr>
            <p:cNvPr id="53" name="Прямая со стрелкой 52">
              <a:extLst>
                <a:ext uri="{FF2B5EF4-FFF2-40B4-BE49-F238E27FC236}">
                  <a16:creationId xmlns:a16="http://schemas.microsoft.com/office/drawing/2014/main" id="{D565EDBF-BBF1-9F4C-BE33-AE477C60D051}"/>
                </a:ext>
              </a:extLst>
            </p:cNvPr>
            <p:cNvCxnSpPr>
              <a:cxnSpLocks/>
            </p:cNvCxnSpPr>
            <p:nvPr/>
          </p:nvCxnSpPr>
          <p:spPr>
            <a:xfrm>
              <a:off x="14387079" y="6026150"/>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id="{30A7C6CF-C049-DC41-9344-C08B5CBAADC1}"/>
                </a:ext>
              </a:extLst>
            </p:cNvPr>
            <p:cNvCxnSpPr>
              <a:cxnSpLocks/>
            </p:cNvCxnSpPr>
            <p:nvPr/>
          </p:nvCxnSpPr>
          <p:spPr>
            <a:xfrm>
              <a:off x="14390067" y="8406492"/>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514D2A34-F499-C44D-AD92-E1FFB6589B4B}"/>
                </a:ext>
              </a:extLst>
            </p:cNvPr>
            <p:cNvCxnSpPr>
              <a:cxnSpLocks/>
            </p:cNvCxnSpPr>
            <p:nvPr/>
          </p:nvCxnSpPr>
          <p:spPr>
            <a:xfrm>
              <a:off x="14393056" y="9072707"/>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21116060-22A5-C240-875C-82207E19B1F9}"/>
                </a:ext>
              </a:extLst>
            </p:cNvPr>
            <p:cNvCxnSpPr>
              <a:cxnSpLocks/>
            </p:cNvCxnSpPr>
            <p:nvPr/>
          </p:nvCxnSpPr>
          <p:spPr>
            <a:xfrm flipV="1">
              <a:off x="14390067" y="3736905"/>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
        <p:nvSpPr>
          <p:cNvPr id="4" name="Footer Placeholder 3">
            <a:extLst>
              <a:ext uri="{FF2B5EF4-FFF2-40B4-BE49-F238E27FC236}">
                <a16:creationId xmlns:a16="http://schemas.microsoft.com/office/drawing/2014/main" id="{7D8A5092-AAC5-3D44-943C-CFB6F9E5985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8" name="Slide Number Placeholder 7">
            <a:extLst>
              <a:ext uri="{FF2B5EF4-FFF2-40B4-BE49-F238E27FC236}">
                <a16:creationId xmlns:a16="http://schemas.microsoft.com/office/drawing/2014/main" id="{EF4D48D9-E705-E748-A354-157B4A0AE109}"/>
              </a:ext>
            </a:extLst>
          </p:cNvPr>
          <p:cNvSpPr>
            <a:spLocks noGrp="1"/>
          </p:cNvSpPr>
          <p:nvPr>
            <p:ph type="sldNum" sz="quarter" idx="4"/>
          </p:nvPr>
        </p:nvSpPr>
        <p:spPr/>
        <p:txBody>
          <a:bodyPr/>
          <a:lstStyle/>
          <a:p>
            <a:fld id="{741C03D3-FA44-40EC-9A21-1FC4FEA3E22E}" type="slidenum">
              <a:rPr lang="ru-RU" smtClean="0"/>
              <a:pPr/>
              <a:t>25</a:t>
            </a:fld>
            <a:endParaRPr lang="ru-RU" dirty="0"/>
          </a:p>
        </p:txBody>
      </p:sp>
    </p:spTree>
    <p:extLst>
      <p:ext uri="{BB962C8B-B14F-4D97-AF65-F5344CB8AC3E}">
        <p14:creationId xmlns:p14="http://schemas.microsoft.com/office/powerpoint/2010/main" val="162849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Bag of Words</a:t>
            </a:r>
            <a:endParaRPr lang="ru-RU" dirty="0">
              <a:solidFill>
                <a:schemeClr val="bg1"/>
              </a:solidFill>
            </a:endParaRPr>
          </a:p>
        </p:txBody>
      </p:sp>
      <p:sp>
        <p:nvSpPr>
          <p:cNvPr id="4" name="Объект 3"/>
          <p:cNvSpPr>
            <a:spLocks noGrp="1"/>
          </p:cNvSpPr>
          <p:nvPr>
            <p:ph idx="1"/>
          </p:nvPr>
        </p:nvSpPr>
        <p:spPr>
          <a:xfrm>
            <a:off x="1433559" y="3094079"/>
            <a:ext cx="21224775" cy="8819301"/>
          </a:xfrm>
        </p:spPr>
        <p:txBody>
          <a:bodyPr/>
          <a:lstStyle/>
          <a:p>
            <a:endParaRPr lang="ru-RU" dirty="0"/>
          </a:p>
        </p:txBody>
      </p:sp>
      <p:sp>
        <p:nvSpPr>
          <p:cNvPr id="24" name="Объект 2"/>
          <p:cNvSpPr txBox="1">
            <a:spLocks/>
          </p:cNvSpPr>
          <p:nvPr/>
        </p:nvSpPr>
        <p:spPr>
          <a:xfrm>
            <a:off x="1433559" y="2721921"/>
            <a:ext cx="21378816" cy="6597177"/>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Default: word unigrams + word bigrams</a:t>
            </a:r>
          </a:p>
          <a:p>
            <a:pPr lvl="2"/>
            <a:r>
              <a:rPr lang="en-US" dirty="0">
                <a:solidFill>
                  <a:schemeClr val="bg1"/>
                </a:solidFill>
              </a:rPr>
              <a:t>For a given dictionary (set of tokens)– is this token present in text?</a:t>
            </a:r>
          </a:p>
          <a:p>
            <a:pPr lvl="2"/>
            <a:endParaRPr lang="en-US" dirty="0">
              <a:solidFill>
                <a:schemeClr val="bg1"/>
              </a:solidFill>
            </a:endParaRPr>
          </a:p>
          <a:p>
            <a:pPr marL="4037" lvl="2" indent="0">
              <a:buNone/>
            </a:pPr>
            <a:r>
              <a:rPr lang="en-US" dirty="0">
                <a:solidFill>
                  <a:schemeClr val="bg1"/>
                </a:solidFill>
              </a:rPr>
              <a:t>  </a:t>
            </a:r>
          </a:p>
        </p:txBody>
      </p:sp>
      <p:sp>
        <p:nvSpPr>
          <p:cNvPr id="6" name="Объект 4"/>
          <p:cNvSpPr txBox="1">
            <a:spLocks/>
          </p:cNvSpPr>
          <p:nvPr/>
        </p:nvSpPr>
        <p:spPr>
          <a:xfrm>
            <a:off x="1918339" y="7289960"/>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Dictionary 1:</a:t>
            </a:r>
          </a:p>
          <a:p>
            <a:pPr algn="ctr"/>
            <a:r>
              <a:rPr lang="en-US" dirty="0">
                <a:solidFill>
                  <a:schemeClr val="bg1"/>
                </a:solidFill>
              </a:rPr>
              <a:t>yesterday, petrified</a:t>
            </a:r>
          </a:p>
          <a:p>
            <a:pPr algn="ctr"/>
            <a:r>
              <a:rPr lang="en-US" dirty="0">
                <a:solidFill>
                  <a:schemeClr val="bg1"/>
                </a:solidFill>
              </a:rPr>
              <a:t>Dictionary 2:</a:t>
            </a:r>
          </a:p>
          <a:p>
            <a:pPr algn="ctr"/>
            <a:r>
              <a:rPr lang="en-US" dirty="0" err="1">
                <a:solidFill>
                  <a:schemeClr val="bg1"/>
                </a:solidFill>
              </a:rPr>
              <a:t>at+first</a:t>
            </a:r>
            <a:r>
              <a:rPr lang="en-US" dirty="0">
                <a:solidFill>
                  <a:schemeClr val="bg1"/>
                </a:solidFill>
              </a:rPr>
              <a:t>, </a:t>
            </a:r>
            <a:r>
              <a:rPr lang="en-US" dirty="0" err="1">
                <a:solidFill>
                  <a:schemeClr val="bg1"/>
                </a:solidFill>
              </a:rPr>
              <a:t>i+has</a:t>
            </a:r>
            <a:r>
              <a:rPr lang="en-US" dirty="0">
                <a:solidFill>
                  <a:schemeClr val="bg1"/>
                </a:solidFill>
              </a:rPr>
              <a:t>, </a:t>
            </a:r>
            <a:r>
              <a:rPr lang="en-US" dirty="0" err="1">
                <a:solidFill>
                  <a:schemeClr val="bg1"/>
                </a:solidFill>
              </a:rPr>
              <a:t>could+never</a:t>
            </a:r>
            <a:r>
              <a:rPr lang="en-US" dirty="0">
                <a:solidFill>
                  <a:schemeClr val="bg1"/>
                </a:solidFill>
              </a:rPr>
              <a:t>, …</a:t>
            </a:r>
            <a:endParaRPr lang="ru-RU" dirty="0">
              <a:solidFill>
                <a:schemeClr val="bg1"/>
              </a:solidFill>
            </a:endParaRPr>
          </a:p>
        </p:txBody>
      </p:sp>
      <p:sp>
        <p:nvSpPr>
          <p:cNvPr id="7" name="Объект 4"/>
          <p:cNvSpPr txBox="1">
            <a:spLocks/>
          </p:cNvSpPr>
          <p:nvPr/>
        </p:nvSpPr>
        <p:spPr>
          <a:xfrm>
            <a:off x="8938466" y="7289959"/>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a:solidFill>
                  <a:schemeClr val="bg1"/>
                </a:solidFill>
              </a:rPr>
              <a:t>at first i was afraid i was petrified kept thinkin i could never live without you by my side</a:t>
            </a:r>
            <a:endParaRPr lang="ru-RU" dirty="0">
              <a:solidFill>
                <a:schemeClr val="bg1"/>
              </a:solidFill>
            </a:endParaRPr>
          </a:p>
        </p:txBody>
      </p:sp>
      <p:sp>
        <p:nvSpPr>
          <p:cNvPr id="8" name="Объект 4"/>
          <p:cNvSpPr txBox="1">
            <a:spLocks/>
          </p:cNvSpPr>
          <p:nvPr/>
        </p:nvSpPr>
        <p:spPr>
          <a:xfrm>
            <a:off x="15598634" y="7289958"/>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Feature values:</a:t>
            </a:r>
          </a:p>
          <a:p>
            <a:pPr algn="ctr"/>
            <a:r>
              <a:rPr lang="en-US" dirty="0">
                <a:solidFill>
                  <a:schemeClr val="bg1"/>
                </a:solidFill>
              </a:rPr>
              <a:t>0,1,1,0,1</a:t>
            </a:r>
            <a:endParaRPr lang="ru-RU" dirty="0">
              <a:solidFill>
                <a:schemeClr val="bg1"/>
              </a:solidFill>
            </a:endParaRPr>
          </a:p>
        </p:txBody>
      </p:sp>
      <p:sp>
        <p:nvSpPr>
          <p:cNvPr id="5" name="Footer Placeholder 4">
            <a:extLst>
              <a:ext uri="{FF2B5EF4-FFF2-40B4-BE49-F238E27FC236}">
                <a16:creationId xmlns:a16="http://schemas.microsoft.com/office/drawing/2014/main" id="{0AD3155F-B84D-6A4C-8F4F-D18B33957F0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9" name="Slide Number Placeholder 8">
            <a:extLst>
              <a:ext uri="{FF2B5EF4-FFF2-40B4-BE49-F238E27FC236}">
                <a16:creationId xmlns:a16="http://schemas.microsoft.com/office/drawing/2014/main" id="{A174FA80-3B1A-184A-9346-6EB202505528}"/>
              </a:ext>
            </a:extLst>
          </p:cNvPr>
          <p:cNvSpPr>
            <a:spLocks noGrp="1"/>
          </p:cNvSpPr>
          <p:nvPr>
            <p:ph type="sldNum" sz="quarter" idx="4"/>
          </p:nvPr>
        </p:nvSpPr>
        <p:spPr/>
        <p:txBody>
          <a:bodyPr/>
          <a:lstStyle/>
          <a:p>
            <a:fld id="{741C03D3-FA44-40EC-9A21-1FC4FEA3E22E}" type="slidenum">
              <a:rPr lang="ru-RU" smtClean="0"/>
              <a:pPr/>
              <a:t>26</a:t>
            </a:fld>
            <a:endParaRPr lang="ru-RU" dirty="0"/>
          </a:p>
        </p:txBody>
      </p:sp>
    </p:spTree>
    <p:extLst>
      <p:ext uri="{BB962C8B-B14F-4D97-AF65-F5344CB8AC3E}">
        <p14:creationId xmlns:p14="http://schemas.microsoft.com/office/powerpoint/2010/main" val="96157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Naïve Bayes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For every class a new feature P(</a:t>
            </a:r>
            <a:r>
              <a:rPr lang="en-US" dirty="0" err="1">
                <a:solidFill>
                  <a:schemeClr val="bg1"/>
                </a:solidFill>
              </a:rPr>
              <a:t>Class|Text</a:t>
            </a:r>
            <a:r>
              <a:rPr lang="en-US" dirty="0">
                <a:solidFill>
                  <a:schemeClr val="bg1"/>
                </a:solidFill>
              </a:rPr>
              <a:t>)</a:t>
            </a:r>
          </a:p>
          <a:p>
            <a:pPr lvl="2"/>
            <a:r>
              <a:rPr lang="en-US" dirty="0">
                <a:solidFill>
                  <a:schemeClr val="bg1"/>
                </a:solidFill>
              </a:rPr>
              <a:t>P(</a:t>
            </a:r>
            <a:r>
              <a:rPr lang="en-US" dirty="0" err="1">
                <a:solidFill>
                  <a:schemeClr val="bg1"/>
                </a:solidFill>
              </a:rPr>
              <a:t>Class|Text</a:t>
            </a:r>
            <a:r>
              <a:rPr lang="en-US" dirty="0">
                <a:solidFill>
                  <a:schemeClr val="bg1"/>
                </a:solidFill>
              </a:rPr>
              <a:t>) is replaced with P(Class) * </a:t>
            </a:r>
            <a:r>
              <a:rPr lang="ru-RU" dirty="0">
                <a:solidFill>
                  <a:schemeClr val="bg1"/>
                </a:solidFill>
              </a:rPr>
              <a:t>П</a:t>
            </a:r>
            <a:r>
              <a:rPr lang="en-US" sz="3600" dirty="0" err="1">
                <a:solidFill>
                  <a:schemeClr val="bg1"/>
                </a:solidFill>
              </a:rPr>
              <a:t>i</a:t>
            </a:r>
            <a:r>
              <a:rPr lang="ru-RU" dirty="0">
                <a:solidFill>
                  <a:schemeClr val="bg1"/>
                </a:solidFill>
              </a:rPr>
              <a:t> </a:t>
            </a:r>
            <a:r>
              <a:rPr lang="en-US" dirty="0">
                <a:solidFill>
                  <a:schemeClr val="bg1"/>
                </a:solidFill>
              </a:rPr>
              <a:t>P(</a:t>
            </a:r>
            <a:r>
              <a:rPr lang="en-US" dirty="0" err="1">
                <a:solidFill>
                  <a:schemeClr val="bg1"/>
                </a:solidFill>
              </a:rPr>
              <a:t>word</a:t>
            </a:r>
            <a:r>
              <a:rPr lang="en-US" sz="3600" dirty="0" err="1">
                <a:solidFill>
                  <a:schemeClr val="bg1"/>
                </a:solidFill>
              </a:rPr>
              <a:t>i</a:t>
            </a:r>
            <a:r>
              <a:rPr lang="en-US" dirty="0">
                <a:solidFill>
                  <a:schemeClr val="bg1"/>
                </a:solidFill>
              </a:rPr>
              <a:t> | Class)</a:t>
            </a:r>
          </a:p>
          <a:p>
            <a:pPr lvl="2"/>
            <a:r>
              <a:rPr lang="en-US" b="1" u="sng" dirty="0">
                <a:solidFill>
                  <a:schemeClr val="bg1"/>
                </a:solidFill>
              </a:rPr>
              <a:t>Most importantly</a:t>
            </a:r>
            <a:r>
              <a:rPr lang="en-US" dirty="0">
                <a:solidFill>
                  <a:schemeClr val="bg1"/>
                </a:solidFill>
              </a:rPr>
              <a:t>: calculate it “online”</a:t>
            </a:r>
          </a:p>
          <a:p>
            <a:pPr lvl="2"/>
            <a:endParaRPr lang="en-US" dirty="0">
              <a:solidFill>
                <a:schemeClr val="bg1"/>
              </a:solidFill>
            </a:endParaRPr>
          </a:p>
          <a:p>
            <a:pPr lvl="2"/>
            <a:endParaRPr lang="en-US" dirty="0">
              <a:solidFill>
                <a:schemeClr val="bg1"/>
              </a:solidFill>
            </a:endParaRP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C4DA666D-9FBC-9742-B1E9-F8B0AB2E648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A687C157-26DA-194B-8EE4-0D5FAC381EFB}"/>
              </a:ext>
            </a:extLst>
          </p:cNvPr>
          <p:cNvSpPr>
            <a:spLocks noGrp="1"/>
          </p:cNvSpPr>
          <p:nvPr>
            <p:ph type="sldNum" sz="quarter" idx="4"/>
          </p:nvPr>
        </p:nvSpPr>
        <p:spPr/>
        <p:txBody>
          <a:bodyPr/>
          <a:lstStyle/>
          <a:p>
            <a:fld id="{741C03D3-FA44-40EC-9A21-1FC4FEA3E22E}" type="slidenum">
              <a:rPr lang="ru-RU" smtClean="0"/>
              <a:pPr/>
              <a:t>27</a:t>
            </a:fld>
            <a:endParaRPr lang="ru-RU" dirty="0"/>
          </a:p>
        </p:txBody>
      </p:sp>
    </p:spTree>
    <p:extLst>
      <p:ext uri="{BB962C8B-B14F-4D97-AF65-F5344CB8AC3E}">
        <p14:creationId xmlns:p14="http://schemas.microsoft.com/office/powerpoint/2010/main" val="243971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BM-25 for </a:t>
            </a:r>
            <a:r>
              <a:rPr lang="en-US" dirty="0" err="1">
                <a:solidFill>
                  <a:schemeClr val="bg1"/>
                </a:solidFill>
              </a:rPr>
              <a:t>MultiClass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A new numerical feature for every class of multi-classification</a:t>
            </a:r>
          </a:p>
          <a:p>
            <a:pPr lvl="2"/>
            <a:r>
              <a:rPr lang="en-US" dirty="0">
                <a:solidFill>
                  <a:schemeClr val="bg1"/>
                </a:solidFill>
              </a:rPr>
              <a:t>TF – frequency of a word in text</a:t>
            </a:r>
          </a:p>
          <a:p>
            <a:pPr lvl="2"/>
            <a:r>
              <a:rPr lang="en-US" dirty="0">
                <a:solidFill>
                  <a:schemeClr val="bg1"/>
                </a:solidFill>
              </a:rPr>
              <a:t>IDF – inverted frequency of a word in a “document”, where</a:t>
            </a:r>
          </a:p>
          <a:p>
            <a:pPr marL="4037" lvl="2" indent="0">
              <a:buNone/>
            </a:pPr>
            <a:r>
              <a:rPr lang="en-US" dirty="0">
                <a:solidFill>
                  <a:schemeClr val="bg1"/>
                </a:solidFill>
              </a:rPr>
              <a:t>“document” is a </a:t>
            </a:r>
            <a:r>
              <a:rPr lang="en-US" b="1" dirty="0">
                <a:solidFill>
                  <a:schemeClr val="bg1"/>
                </a:solidFill>
              </a:rPr>
              <a:t>concatenation of all texts in this class</a:t>
            </a:r>
          </a:p>
          <a:p>
            <a:pPr lvl="2"/>
            <a:r>
              <a:rPr lang="en-US" b="1" u="sng" dirty="0">
                <a:solidFill>
                  <a:schemeClr val="bg1"/>
                </a:solidFill>
              </a:rPr>
              <a:t>Most importantly</a:t>
            </a:r>
            <a:r>
              <a:rPr lang="en-US" dirty="0">
                <a:solidFill>
                  <a:schemeClr val="bg1"/>
                </a:solidFill>
              </a:rPr>
              <a:t>: calculate it “online”</a:t>
            </a: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4CD6A37D-B5CD-A745-95CF-F6FEE128BEB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07B58EC-54D8-9F48-A57C-ECB880A0BF82}"/>
              </a:ext>
            </a:extLst>
          </p:cNvPr>
          <p:cNvSpPr>
            <a:spLocks noGrp="1"/>
          </p:cNvSpPr>
          <p:nvPr>
            <p:ph type="sldNum" sz="quarter" idx="4"/>
          </p:nvPr>
        </p:nvSpPr>
        <p:spPr/>
        <p:txBody>
          <a:bodyPr/>
          <a:lstStyle/>
          <a:p>
            <a:fld id="{741C03D3-FA44-40EC-9A21-1FC4FEA3E22E}" type="slidenum">
              <a:rPr lang="ru-RU" smtClean="0"/>
              <a:pPr/>
              <a:t>28</a:t>
            </a:fld>
            <a:endParaRPr lang="ru-RU" dirty="0"/>
          </a:p>
        </p:txBody>
      </p:sp>
    </p:spTree>
    <p:extLst>
      <p:ext uri="{BB962C8B-B14F-4D97-AF65-F5344CB8AC3E}">
        <p14:creationId xmlns:p14="http://schemas.microsoft.com/office/powerpoint/2010/main" val="707498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Object embeddings</a:t>
            </a:r>
            <a:endParaRPr lang="ru-RU" dirty="0">
              <a:solidFill>
                <a:schemeClr val="bg1"/>
              </a:solidFill>
            </a:endParaRPr>
          </a:p>
        </p:txBody>
      </p:sp>
      <p:pic>
        <p:nvPicPr>
          <p:cNvPr id="25" name="Image" descr="Image">
            <a:extLst>
              <a:ext uri="{FF2B5EF4-FFF2-40B4-BE49-F238E27FC236}">
                <a16:creationId xmlns:a16="http://schemas.microsoft.com/office/drawing/2014/main" id="{B79A7039-F9A3-3843-B2B8-6982A07610BB}"/>
              </a:ext>
            </a:extLst>
          </p:cNvPr>
          <p:cNvPicPr>
            <a:picLocks noChangeAspect="1"/>
          </p:cNvPicPr>
          <p:nvPr/>
        </p:nvPicPr>
        <p:blipFill>
          <a:blip r:embed="rId3"/>
          <a:srcRect/>
          <a:stretch>
            <a:fillRect/>
          </a:stretch>
        </p:blipFill>
        <p:spPr>
          <a:xfrm>
            <a:off x="7735334" y="4025974"/>
            <a:ext cx="4913866" cy="4892955"/>
          </a:xfrm>
          <a:prstGeom prst="rect">
            <a:avLst/>
          </a:prstGeom>
          <a:ln w="12700">
            <a:miter lim="400000"/>
          </a:ln>
          <a:effectLst>
            <a:outerShdw blurRad="254000" dist="127000" dir="5400000" rotWithShape="0">
              <a:srgbClr val="000000">
                <a:alpha val="70000"/>
              </a:srgbClr>
            </a:outerShdw>
          </a:effectLst>
        </p:spPr>
      </p:pic>
      <p:sp>
        <p:nvSpPr>
          <p:cNvPr id="8" name="Right Arrow 7">
            <a:extLst>
              <a:ext uri="{FF2B5EF4-FFF2-40B4-BE49-F238E27FC236}">
                <a16:creationId xmlns:a16="http://schemas.microsoft.com/office/drawing/2014/main" id="{2F8ED4AC-3698-4948-8B35-6A2C4B59B0FB}"/>
              </a:ext>
            </a:extLst>
          </p:cNvPr>
          <p:cNvSpPr/>
          <p:nvPr/>
        </p:nvSpPr>
        <p:spPr>
          <a:xfrm>
            <a:off x="13430816"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10" name="TextBox 9">
            <a:extLst>
              <a:ext uri="{FF2B5EF4-FFF2-40B4-BE49-F238E27FC236}">
                <a16:creationId xmlns:a16="http://schemas.microsoft.com/office/drawing/2014/main" id="{A011C704-0D4C-B34E-B6F2-F577612B3FC8}"/>
              </a:ext>
            </a:extLst>
          </p:cNvPr>
          <p:cNvSpPr txBox="1"/>
          <p:nvPr/>
        </p:nvSpPr>
        <p:spPr>
          <a:xfrm>
            <a:off x="17127082" y="6004024"/>
            <a:ext cx="6229350" cy="1246138"/>
          </a:xfrm>
          <a:prstGeom prst="rect">
            <a:avLst/>
          </a:prstGeom>
          <a:noFill/>
        </p:spPr>
        <p:txBody>
          <a:bodyPr wrap="square" lIns="0" tIns="0" rIns="0" bIns="0" rtlCol="0">
            <a:noAutofit/>
          </a:bodyPr>
          <a:lstStyle/>
          <a:p>
            <a:r>
              <a:rPr lang="en-RU" sz="6000" dirty="0">
                <a:solidFill>
                  <a:schemeClr val="bg1"/>
                </a:solidFill>
              </a:rPr>
              <a:t>{x</a:t>
            </a:r>
            <a:r>
              <a:rPr lang="en-RU" sz="6000" baseline="-25000" dirty="0">
                <a:solidFill>
                  <a:schemeClr val="bg1"/>
                </a:solidFill>
              </a:rPr>
              <a:t>1</a:t>
            </a:r>
            <a:r>
              <a:rPr lang="en-RU" sz="6000" dirty="0">
                <a:solidFill>
                  <a:schemeClr val="bg1"/>
                </a:solidFill>
              </a:rPr>
              <a:t>, x</a:t>
            </a:r>
            <a:r>
              <a:rPr lang="en-RU" sz="6000" baseline="-25000" dirty="0">
                <a:solidFill>
                  <a:schemeClr val="bg1"/>
                </a:solidFill>
              </a:rPr>
              <a:t>2</a:t>
            </a:r>
            <a:r>
              <a:rPr lang="en-RU" sz="6000" dirty="0">
                <a:solidFill>
                  <a:schemeClr val="bg1"/>
                </a:solidFill>
              </a:rPr>
              <a:t>, x</a:t>
            </a:r>
            <a:r>
              <a:rPr lang="en-RU" sz="6000" baseline="-25000" dirty="0">
                <a:solidFill>
                  <a:schemeClr val="bg1"/>
                </a:solidFill>
              </a:rPr>
              <a:t>3</a:t>
            </a:r>
            <a:r>
              <a:rPr lang="en-RU" sz="6000" dirty="0">
                <a:solidFill>
                  <a:schemeClr val="bg1"/>
                </a:solidFill>
              </a:rPr>
              <a:t>,…., x</a:t>
            </a:r>
            <a:r>
              <a:rPr lang="en-RU" sz="6000" baseline="-25000" dirty="0">
                <a:solidFill>
                  <a:schemeClr val="bg1"/>
                </a:solidFill>
              </a:rPr>
              <a:t>N</a:t>
            </a:r>
            <a:r>
              <a:rPr lang="en-RU" sz="6000" dirty="0">
                <a:solidFill>
                  <a:schemeClr val="bg1"/>
                </a:solidFill>
              </a:rPr>
              <a:t>}</a:t>
            </a:r>
          </a:p>
        </p:txBody>
      </p:sp>
      <p:sp>
        <p:nvSpPr>
          <p:cNvPr id="11" name="TextBox 10">
            <a:extLst>
              <a:ext uri="{FF2B5EF4-FFF2-40B4-BE49-F238E27FC236}">
                <a16:creationId xmlns:a16="http://schemas.microsoft.com/office/drawing/2014/main" id="{588529B8-BA4B-5447-8CEE-917B5E64C1F5}"/>
              </a:ext>
            </a:extLst>
          </p:cNvPr>
          <p:cNvSpPr txBox="1"/>
          <p:nvPr/>
        </p:nvSpPr>
        <p:spPr>
          <a:xfrm>
            <a:off x="857151" y="5082406"/>
            <a:ext cx="2400300" cy="2971800"/>
          </a:xfrm>
          <a:prstGeom prst="rect">
            <a:avLst/>
          </a:prstGeom>
          <a:noFill/>
        </p:spPr>
        <p:txBody>
          <a:bodyPr wrap="square" lIns="0" tIns="0" rIns="0" bIns="0" rtlCol="0">
            <a:noAutofit/>
          </a:bodyPr>
          <a:lstStyle/>
          <a:p>
            <a:r>
              <a:rPr lang="en-RU" sz="23900" dirty="0">
                <a:solidFill>
                  <a:sysClr val="windowText" lastClr="000000"/>
                </a:solidFill>
              </a:rPr>
              <a:t>🐶</a:t>
            </a:r>
            <a:endParaRPr lang="en-RU" sz="3200" dirty="0">
              <a:solidFill>
                <a:sysClr val="windowText" lastClr="000000"/>
              </a:solidFill>
            </a:endParaRPr>
          </a:p>
        </p:txBody>
      </p:sp>
      <p:sp>
        <p:nvSpPr>
          <p:cNvPr id="30" name="Right Arrow 29">
            <a:extLst>
              <a:ext uri="{FF2B5EF4-FFF2-40B4-BE49-F238E27FC236}">
                <a16:creationId xmlns:a16="http://schemas.microsoft.com/office/drawing/2014/main" id="{336224E9-D9BE-4D49-9DAC-A0874C298CEE}"/>
              </a:ext>
            </a:extLst>
          </p:cNvPr>
          <p:cNvSpPr/>
          <p:nvPr/>
        </p:nvSpPr>
        <p:spPr>
          <a:xfrm>
            <a:off x="4519091"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3" name="TextBox 2">
            <a:extLst>
              <a:ext uri="{FF2B5EF4-FFF2-40B4-BE49-F238E27FC236}">
                <a16:creationId xmlns:a16="http://schemas.microsoft.com/office/drawing/2014/main" id="{FD895C02-C2C3-834E-BAF6-B0B6024F6319}"/>
              </a:ext>
            </a:extLst>
          </p:cNvPr>
          <p:cNvSpPr txBox="1"/>
          <p:nvPr/>
        </p:nvSpPr>
        <p:spPr>
          <a:xfrm>
            <a:off x="1712422" y="9559636"/>
            <a:ext cx="16509076" cy="2410691"/>
          </a:xfrm>
          <a:prstGeom prst="rect">
            <a:avLst/>
          </a:prstGeom>
          <a:noFill/>
        </p:spPr>
        <p:txBody>
          <a:bodyPr wrap="square" lIns="0" tIns="0" rIns="0" bIns="0" rtlCol="0">
            <a:noAutofit/>
          </a:bodyPr>
          <a:lstStyle/>
          <a:p>
            <a:pPr algn="l"/>
            <a:r>
              <a:rPr lang="en-RU" sz="3200" dirty="0">
                <a:solidFill>
                  <a:schemeClr val="bg1"/>
                </a:solidFill>
              </a:rPr>
              <a:t>For example well known text embeddings: Word2Vec, DSSM, BERT, GPT and another language models.</a:t>
            </a:r>
          </a:p>
        </p:txBody>
      </p:sp>
      <p:sp>
        <p:nvSpPr>
          <p:cNvPr id="5" name="Footer Placeholder 4">
            <a:extLst>
              <a:ext uri="{FF2B5EF4-FFF2-40B4-BE49-F238E27FC236}">
                <a16:creationId xmlns:a16="http://schemas.microsoft.com/office/drawing/2014/main" id="{D4B4BCE0-50BF-634B-8EDB-353593BB16D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1DC0BD8-E709-EF49-91E6-D2A01BC7E97A}"/>
              </a:ext>
            </a:extLst>
          </p:cNvPr>
          <p:cNvSpPr>
            <a:spLocks noGrp="1"/>
          </p:cNvSpPr>
          <p:nvPr>
            <p:ph type="sldNum" sz="quarter" idx="4"/>
          </p:nvPr>
        </p:nvSpPr>
        <p:spPr/>
        <p:txBody>
          <a:bodyPr/>
          <a:lstStyle/>
          <a:p>
            <a:fld id="{741C03D3-FA44-40EC-9A21-1FC4FEA3E22E}" type="slidenum">
              <a:rPr lang="ru-RU" smtClean="0"/>
              <a:pPr/>
              <a:t>29</a:t>
            </a:fld>
            <a:endParaRPr lang="ru-RU" dirty="0"/>
          </a:p>
        </p:txBody>
      </p:sp>
    </p:spTree>
    <p:extLst>
      <p:ext uri="{BB962C8B-B14F-4D97-AF65-F5344CB8AC3E}">
        <p14:creationId xmlns:p14="http://schemas.microsoft.com/office/powerpoint/2010/main" val="1457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plan </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CatBoost overview presentation</a:t>
            </a:r>
            <a:endParaRPr lang="ru-RU" sz="5400" dirty="0">
              <a:solidFill>
                <a:schemeClr val="bg1"/>
              </a:solidFill>
            </a:endParaRPr>
          </a:p>
          <a:p>
            <a:pPr lvl="2"/>
            <a:r>
              <a:rPr lang="en-US" sz="5400" dirty="0">
                <a:solidFill>
                  <a:schemeClr val="bg1"/>
                </a:solidFill>
              </a:rPr>
              <a:t>Practical part</a:t>
            </a:r>
            <a:endParaRPr lang="ru-RU" sz="5400"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3</a:t>
            </a:fld>
            <a:endParaRPr lang="ru-RU" dirty="0"/>
          </a:p>
        </p:txBody>
      </p:sp>
    </p:spTree>
    <p:extLst>
      <p:ext uri="{BB962C8B-B14F-4D97-AF65-F5344CB8AC3E}">
        <p14:creationId xmlns:p14="http://schemas.microsoft.com/office/powerpoint/2010/main" val="311201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Linear discriminant analysis</a:t>
            </a:r>
            <a:endParaRPr lang="ru-RU" dirty="0">
              <a:solidFill>
                <a:schemeClr val="bg1"/>
              </a:solidFill>
            </a:endParaRPr>
          </a:p>
        </p:txBody>
      </p:sp>
      <p:pic>
        <p:nvPicPr>
          <p:cNvPr id="3074" name="Picture 2">
            <a:extLst>
              <a:ext uri="{FF2B5EF4-FFF2-40B4-BE49-F238E27FC236}">
                <a16:creationId xmlns:a16="http://schemas.microsoft.com/office/drawing/2014/main" id="{FDF377B5-0EC6-BA44-8D70-820956DC45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91913" y="3434687"/>
            <a:ext cx="11120437" cy="7377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031550-8F36-DC4C-94B8-A5889323CE53}"/>
              </a:ext>
            </a:extLst>
          </p:cNvPr>
          <p:cNvPicPr>
            <a:picLocks noChangeAspect="1"/>
          </p:cNvPicPr>
          <p:nvPr/>
        </p:nvPicPr>
        <p:blipFill>
          <a:blip r:embed="rId4"/>
          <a:stretch>
            <a:fillRect/>
          </a:stretch>
        </p:blipFill>
        <p:spPr>
          <a:xfrm>
            <a:off x="1587600" y="6229350"/>
            <a:ext cx="7213600" cy="1257300"/>
          </a:xfrm>
          <a:prstGeom prst="rect">
            <a:avLst/>
          </a:prstGeom>
        </p:spPr>
      </p:pic>
      <p:sp>
        <p:nvSpPr>
          <p:cNvPr id="5" name="Rectangle 4">
            <a:extLst>
              <a:ext uri="{FF2B5EF4-FFF2-40B4-BE49-F238E27FC236}">
                <a16:creationId xmlns:a16="http://schemas.microsoft.com/office/drawing/2014/main" id="{2CFA6D93-714C-AD4A-8520-8CC4FF764203}"/>
              </a:ext>
            </a:extLst>
          </p:cNvPr>
          <p:cNvSpPr/>
          <p:nvPr/>
        </p:nvSpPr>
        <p:spPr>
          <a:xfrm>
            <a:off x="10306051" y="11196801"/>
            <a:ext cx="12934950" cy="461665"/>
          </a:xfrm>
          <a:prstGeom prst="rect">
            <a:avLst/>
          </a:prstGeom>
        </p:spPr>
        <p:txBody>
          <a:bodyPr wrap="square">
            <a:spAutoFit/>
          </a:bodyPr>
          <a:lstStyle/>
          <a:p>
            <a:r>
              <a:rPr lang="en-GB" sz="2400" dirty="0">
                <a:solidFill>
                  <a:srgbClr val="2892FF"/>
                </a:solidFill>
                <a:latin typeface="Helvetica Neue" panose="02000503000000020004" pitchFamily="2" charset="0"/>
              </a:rPr>
              <a:t>https://</a:t>
            </a:r>
            <a:r>
              <a:rPr lang="en-GB" sz="2400" dirty="0" err="1">
                <a:solidFill>
                  <a:srgbClr val="2892FF"/>
                </a:solidFill>
                <a:latin typeface="Helvetica Neue" panose="02000503000000020004" pitchFamily="2" charset="0"/>
              </a:rPr>
              <a:t>raw.githubusercontent.com</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eigenfoo.xyz</a:t>
            </a:r>
            <a:r>
              <a:rPr lang="en-GB" sz="2400" dirty="0">
                <a:solidFill>
                  <a:srgbClr val="2892FF"/>
                </a:solidFill>
                <a:latin typeface="Helvetica Neue" panose="02000503000000020004" pitchFamily="2" charset="0"/>
              </a:rPr>
              <a:t>/master/assets/images/</a:t>
            </a:r>
            <a:r>
              <a:rPr lang="en-GB" sz="2400" dirty="0" err="1">
                <a:solidFill>
                  <a:srgbClr val="2892FF"/>
                </a:solidFill>
                <a:latin typeface="Helvetica Neue" panose="02000503000000020004" pitchFamily="2" charset="0"/>
              </a:rPr>
              <a:t>lda-pic.png</a:t>
            </a:r>
            <a:endParaRPr lang="en-GB" sz="2400" dirty="0">
              <a:solidFill>
                <a:srgbClr val="2892FF"/>
              </a:solidFill>
              <a:effectLst/>
              <a:latin typeface="Helvetica Neue" panose="02000503000000020004" pitchFamily="2" charset="0"/>
            </a:endParaRPr>
          </a:p>
        </p:txBody>
      </p:sp>
      <p:sp>
        <p:nvSpPr>
          <p:cNvPr id="6" name="Footer Placeholder 5">
            <a:extLst>
              <a:ext uri="{FF2B5EF4-FFF2-40B4-BE49-F238E27FC236}">
                <a16:creationId xmlns:a16="http://schemas.microsoft.com/office/drawing/2014/main" id="{9E12E1E4-68AD-7A49-AB39-82177FD11BC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4A969644-4E21-7B48-8735-2F20C9ED2A68}"/>
              </a:ext>
            </a:extLst>
          </p:cNvPr>
          <p:cNvSpPr>
            <a:spLocks noGrp="1"/>
          </p:cNvSpPr>
          <p:nvPr>
            <p:ph type="sldNum" sz="quarter" idx="4"/>
          </p:nvPr>
        </p:nvSpPr>
        <p:spPr/>
        <p:txBody>
          <a:bodyPr/>
          <a:lstStyle/>
          <a:p>
            <a:fld id="{741C03D3-FA44-40EC-9A21-1FC4FEA3E22E}" type="slidenum">
              <a:rPr lang="ru-RU" smtClean="0"/>
              <a:pPr/>
              <a:t>30</a:t>
            </a:fld>
            <a:endParaRPr lang="ru-RU" dirty="0"/>
          </a:p>
        </p:txBody>
      </p:sp>
    </p:spTree>
    <p:extLst>
      <p:ext uri="{BB962C8B-B14F-4D97-AF65-F5344CB8AC3E}">
        <p14:creationId xmlns:p14="http://schemas.microsoft.com/office/powerpoint/2010/main" val="3268009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kNN</a:t>
            </a:r>
            <a:endParaRPr lang="ru-RU" dirty="0">
              <a:solidFill>
                <a:schemeClr val="bg1"/>
              </a:solidFill>
            </a:endParaRPr>
          </a:p>
        </p:txBody>
      </p:sp>
      <p:sp>
        <p:nvSpPr>
          <p:cNvPr id="3" name="TextBox 2">
            <a:extLst>
              <a:ext uri="{FF2B5EF4-FFF2-40B4-BE49-F238E27FC236}">
                <a16:creationId xmlns:a16="http://schemas.microsoft.com/office/drawing/2014/main" id="{F02B62D8-4C41-0541-ADE2-2A46ECFEC599}"/>
              </a:ext>
            </a:extLst>
          </p:cNvPr>
          <p:cNvSpPr txBox="1"/>
          <p:nvPr/>
        </p:nvSpPr>
        <p:spPr>
          <a:xfrm>
            <a:off x="5353050" y="12522747"/>
            <a:ext cx="15240000" cy="723900"/>
          </a:xfrm>
          <a:prstGeom prst="rect">
            <a:avLst/>
          </a:prstGeom>
          <a:noFill/>
        </p:spPr>
        <p:txBody>
          <a:bodyPr wrap="square" lIns="0" tIns="0" rIns="0" bIns="0" rtlCol="0">
            <a:noAutofit/>
          </a:bodyPr>
          <a:lstStyle/>
          <a:p>
            <a:r>
              <a:rPr lang="en-GB" sz="1600" dirty="0">
                <a:solidFill>
                  <a:schemeClr val="bg1"/>
                </a:solidFill>
              </a:rPr>
              <a:t>A Deep Non-Linear Feature Mapping for Large-Margin </a:t>
            </a:r>
            <a:r>
              <a:rPr lang="en-GB" sz="1600" dirty="0" err="1">
                <a:solidFill>
                  <a:schemeClr val="bg1"/>
                </a:solidFill>
              </a:rPr>
              <a:t>kNN</a:t>
            </a:r>
            <a:r>
              <a:rPr lang="en-GB" sz="1600" dirty="0">
                <a:solidFill>
                  <a:schemeClr val="bg1"/>
                </a:solidFill>
              </a:rPr>
              <a:t> Classification - Scientific Figure on ResearchGate.</a:t>
            </a:r>
          </a:p>
          <a:p>
            <a:r>
              <a:rPr lang="en-GB" sz="1600" dirty="0">
                <a:solidFill>
                  <a:schemeClr val="bg1"/>
                </a:solidFill>
              </a:rPr>
              <a:t>Available from: https://</a:t>
            </a:r>
            <a:r>
              <a:rPr lang="en-GB" sz="1600" dirty="0" err="1">
                <a:solidFill>
                  <a:schemeClr val="bg1"/>
                </a:solidFill>
              </a:rPr>
              <a:t>www.researchgate.net</a:t>
            </a:r>
            <a:r>
              <a:rPr lang="en-GB" sz="1600" dirty="0">
                <a:solidFill>
                  <a:schemeClr val="bg1"/>
                </a:solidFill>
              </a:rPr>
              <a:t>/figure/Two-dimensional-embedding-of-10-000-MNIST-test-data-using-the-Deep-Neural-Network-kNN_fig9_22076648</a:t>
            </a:r>
            <a:endParaRPr lang="en-RU" sz="1600" dirty="0">
              <a:solidFill>
                <a:schemeClr val="bg1"/>
              </a:solidFill>
            </a:endParaRPr>
          </a:p>
        </p:txBody>
      </p:sp>
      <p:pic>
        <p:nvPicPr>
          <p:cNvPr id="4098" name="Picture 2" descr="Two-dimensional embedding of 10,000 MNIST test data using the Deep Neural Network kNN classifier (DNet-kNN).">
            <a:extLst>
              <a:ext uri="{FF2B5EF4-FFF2-40B4-BE49-F238E27FC236}">
                <a16:creationId xmlns:a16="http://schemas.microsoft.com/office/drawing/2014/main" id="{2DE8FED2-2DA5-6148-B820-4B6A3670C1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93475" y="2413396"/>
            <a:ext cx="11852275" cy="8889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84057E-0FA3-FD48-A4AA-9D492B13656F}"/>
              </a:ext>
            </a:extLst>
          </p:cNvPr>
          <p:cNvSpPr txBox="1"/>
          <p:nvPr/>
        </p:nvSpPr>
        <p:spPr>
          <a:xfrm>
            <a:off x="1587600" y="3333750"/>
            <a:ext cx="7257142" cy="5543550"/>
          </a:xfrm>
          <a:prstGeom prst="rect">
            <a:avLst/>
          </a:prstGeom>
          <a:noFill/>
        </p:spPr>
        <p:txBody>
          <a:bodyPr wrap="square" lIns="0" tIns="0" rIns="0" bIns="0" rtlCol="0">
            <a:noAutofit/>
          </a:bodyPr>
          <a:lstStyle/>
          <a:p>
            <a:pPr algn="l"/>
            <a:r>
              <a:rPr lang="en-RU" sz="4000" dirty="0">
                <a:solidFill>
                  <a:schemeClr val="bg1"/>
                </a:solidFill>
              </a:rPr>
              <a:t>Online feature estimation.</a:t>
            </a:r>
          </a:p>
          <a:p>
            <a:pPr algn="l"/>
            <a:r>
              <a:rPr lang="en-RU" sz="4000" dirty="0">
                <a:solidFill>
                  <a:schemeClr val="bg1"/>
                </a:solidFill>
              </a:rPr>
              <a:t>For each object in permutation:</a:t>
            </a:r>
          </a:p>
          <a:p>
            <a:pPr marL="514350" indent="-514350" algn="l">
              <a:buFont typeface="+mj-lt"/>
              <a:buAutoNum type="arabicPeriod"/>
            </a:pPr>
            <a:r>
              <a:rPr lang="en-RU" sz="4000" dirty="0">
                <a:solidFill>
                  <a:schemeClr val="bg1"/>
                </a:solidFill>
              </a:rPr>
              <a:t>Query k-nearest neighbours</a:t>
            </a:r>
          </a:p>
          <a:p>
            <a:pPr marL="514350" indent="-514350" algn="l">
              <a:buFont typeface="+mj-lt"/>
              <a:buAutoNum type="arabicPeriod"/>
            </a:pPr>
            <a:r>
              <a:rPr lang="en-RU" sz="4000" dirty="0">
                <a:solidFill>
                  <a:schemeClr val="bg1"/>
                </a:solidFill>
              </a:rPr>
              <a:t>Get classes </a:t>
            </a:r>
            <a:r>
              <a:rPr lang="en-GB" sz="4000" dirty="0">
                <a:solidFill>
                  <a:schemeClr val="bg1"/>
                </a:solidFill>
              </a:rPr>
              <a:t>for found neighbours</a:t>
            </a:r>
          </a:p>
          <a:p>
            <a:pPr marL="514350" indent="-514350" algn="l">
              <a:buFont typeface="+mj-lt"/>
              <a:buAutoNum type="arabicPeriod"/>
            </a:pPr>
            <a:r>
              <a:rPr lang="en-GB" sz="4000" dirty="0">
                <a:solidFill>
                  <a:schemeClr val="bg1"/>
                </a:solidFill>
              </a:rPr>
              <a:t>Treat class-frequencies as features for CatBoost</a:t>
            </a:r>
          </a:p>
          <a:p>
            <a:pPr marL="514350" indent="-514350" algn="l">
              <a:buFont typeface="+mj-lt"/>
              <a:buAutoNum type="arabicPeriod"/>
            </a:pPr>
            <a:r>
              <a:rPr lang="en-GB" sz="4000" dirty="0">
                <a:solidFill>
                  <a:schemeClr val="bg1"/>
                </a:solidFill>
              </a:rPr>
              <a:t>Update HNSW index</a:t>
            </a:r>
            <a:endParaRPr lang="en-RU" sz="4000" dirty="0">
              <a:solidFill>
                <a:schemeClr val="bg1"/>
              </a:solidFill>
            </a:endParaRPr>
          </a:p>
        </p:txBody>
      </p:sp>
      <p:sp>
        <p:nvSpPr>
          <p:cNvPr id="6" name="Footer Placeholder 5">
            <a:extLst>
              <a:ext uri="{FF2B5EF4-FFF2-40B4-BE49-F238E27FC236}">
                <a16:creationId xmlns:a16="http://schemas.microsoft.com/office/drawing/2014/main" id="{D5760026-2FF3-D643-8E8B-52946DAB65E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D46A3BF8-EC95-1C43-AD59-18F1D18EF425}"/>
              </a:ext>
            </a:extLst>
          </p:cNvPr>
          <p:cNvSpPr>
            <a:spLocks noGrp="1"/>
          </p:cNvSpPr>
          <p:nvPr>
            <p:ph type="sldNum" sz="quarter" idx="4"/>
          </p:nvPr>
        </p:nvSpPr>
        <p:spPr/>
        <p:txBody>
          <a:bodyPr/>
          <a:lstStyle/>
          <a:p>
            <a:fld id="{741C03D3-FA44-40EC-9A21-1FC4FEA3E22E}" type="slidenum">
              <a:rPr lang="ru-RU" smtClean="0"/>
              <a:pPr/>
              <a:t>31</a:t>
            </a:fld>
            <a:endParaRPr lang="ru-RU" dirty="0"/>
          </a:p>
        </p:txBody>
      </p:sp>
    </p:spTree>
    <p:extLst>
      <p:ext uri="{BB962C8B-B14F-4D97-AF65-F5344CB8AC3E}">
        <p14:creationId xmlns:p14="http://schemas.microsoft.com/office/powerpoint/2010/main" val="88220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Features in CatBoost</a:t>
            </a:r>
            <a:endParaRPr lang="ru-RU" dirty="0">
              <a:solidFill>
                <a:schemeClr val="bg1"/>
              </a:solidFill>
            </a:endParaRPr>
          </a:p>
        </p:txBody>
      </p:sp>
      <p:sp>
        <p:nvSpPr>
          <p:cNvPr id="4" name="Footer Placeholder 3">
            <a:extLst>
              <a:ext uri="{FF2B5EF4-FFF2-40B4-BE49-F238E27FC236}">
                <a16:creationId xmlns:a16="http://schemas.microsoft.com/office/drawing/2014/main" id="{8F3943F7-A712-C546-92E3-5EC4E454FE3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F70656E-0111-6447-A6BA-6769248B4DED}"/>
              </a:ext>
            </a:extLst>
          </p:cNvPr>
          <p:cNvSpPr>
            <a:spLocks noGrp="1"/>
          </p:cNvSpPr>
          <p:nvPr>
            <p:ph type="sldNum" sz="quarter" idx="4"/>
          </p:nvPr>
        </p:nvSpPr>
        <p:spPr/>
        <p:txBody>
          <a:bodyPr/>
          <a:lstStyle/>
          <a:p>
            <a:fld id="{741C03D3-FA44-40EC-9A21-1FC4FEA3E22E}" type="slidenum">
              <a:rPr lang="ru-RU" smtClean="0"/>
              <a:pPr/>
              <a:t>32</a:t>
            </a:fld>
            <a:endParaRPr lang="ru-RU" dirty="0"/>
          </a:p>
        </p:txBody>
      </p:sp>
      <p:pic>
        <p:nvPicPr>
          <p:cNvPr id="23" name="Picture 22">
            <a:extLst>
              <a:ext uri="{FF2B5EF4-FFF2-40B4-BE49-F238E27FC236}">
                <a16:creationId xmlns:a16="http://schemas.microsoft.com/office/drawing/2014/main" id="{FB19EDB8-E1FE-3D4C-8FC5-C4E923EC88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352"/>
          <a:stretch/>
        </p:blipFill>
        <p:spPr>
          <a:xfrm>
            <a:off x="2873393" y="2001838"/>
            <a:ext cx="18661225" cy="11349762"/>
          </a:xfrm>
          <a:prstGeom prst="rect">
            <a:avLst/>
          </a:prstGeom>
        </p:spPr>
      </p:pic>
    </p:spTree>
    <p:extLst>
      <p:ext uri="{BB962C8B-B14F-4D97-AF65-F5344CB8AC3E}">
        <p14:creationId xmlns:p14="http://schemas.microsoft.com/office/powerpoint/2010/main" val="208956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Profit from text features and embeddings</a:t>
            </a:r>
            <a:endParaRPr lang="ru-RU" dirty="0">
              <a:solidFill>
                <a:schemeClr val="bg1"/>
              </a:solidFill>
            </a:endParaRPr>
          </a:p>
        </p:txBody>
      </p:sp>
      <p:sp>
        <p:nvSpPr>
          <p:cNvPr id="24" name="Объект 4"/>
          <p:cNvSpPr txBox="1">
            <a:spLocks/>
          </p:cNvSpPr>
          <p:nvPr/>
        </p:nvSpPr>
        <p:spPr>
          <a:xfrm>
            <a:off x="3950219" y="5671635"/>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BOW + Online Text Features</a:t>
            </a:r>
          </a:p>
          <a:p>
            <a:pPr algn="ctr"/>
            <a:r>
              <a:rPr lang="en-US" sz="4000" b="1" dirty="0">
                <a:solidFill>
                  <a:schemeClr val="accent2">
                    <a:lumMod val="75000"/>
                  </a:schemeClr>
                </a:solidFill>
              </a:rPr>
              <a:t>0.897</a:t>
            </a:r>
            <a:endParaRPr lang="ru-RU" sz="4000" b="1" dirty="0">
              <a:solidFill>
                <a:schemeClr val="accent2">
                  <a:lumMod val="75000"/>
                </a:schemeClr>
              </a:solidFill>
            </a:endParaRP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r>
              <a:rPr lang="en-US" sz="4800" b="0" dirty="0">
                <a:solidFill>
                  <a:schemeClr val="bg1"/>
                </a:solidFill>
              </a:rPr>
              <a:t>Accuracy on IMDB dataset with default parameters</a:t>
            </a:r>
            <a:endParaRPr lang="ru-RU" sz="4800" b="0" dirty="0">
              <a:solidFill>
                <a:schemeClr val="bg1"/>
              </a:solidFill>
            </a:endParaRPr>
          </a:p>
        </p:txBody>
      </p:sp>
      <p:sp>
        <p:nvSpPr>
          <p:cNvPr id="7" name="Объект 4">
            <a:extLst>
              <a:ext uri="{FF2B5EF4-FFF2-40B4-BE49-F238E27FC236}">
                <a16:creationId xmlns:a16="http://schemas.microsoft.com/office/drawing/2014/main" id="{F3BECE88-0088-0248-A12D-BE2D9968AC99}"/>
              </a:ext>
            </a:extLst>
          </p:cNvPr>
          <p:cNvSpPr txBox="1">
            <a:spLocks/>
          </p:cNvSpPr>
          <p:nvPr/>
        </p:nvSpPr>
        <p:spPr>
          <a:xfrm>
            <a:off x="13887639" y="5528010"/>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 Embeddings</a:t>
            </a:r>
          </a:p>
          <a:p>
            <a:pPr algn="ctr"/>
            <a:r>
              <a:rPr lang="ru-RU" sz="4000" b="1" dirty="0">
                <a:solidFill>
                  <a:schemeClr val="accent2">
                    <a:lumMod val="75000"/>
                  </a:schemeClr>
                </a:solidFill>
              </a:rPr>
              <a:t>0.908</a:t>
            </a:r>
          </a:p>
        </p:txBody>
      </p:sp>
      <p:sp>
        <p:nvSpPr>
          <p:cNvPr id="6" name="Right Arrow 5">
            <a:extLst>
              <a:ext uri="{FF2B5EF4-FFF2-40B4-BE49-F238E27FC236}">
                <a16:creationId xmlns:a16="http://schemas.microsoft.com/office/drawing/2014/main" id="{C330F9C6-1EDF-9742-8036-9A085C7EA5CD}"/>
              </a:ext>
            </a:extLst>
          </p:cNvPr>
          <p:cNvSpPr/>
          <p:nvPr/>
        </p:nvSpPr>
        <p:spPr>
          <a:xfrm>
            <a:off x="10630561" y="7083860"/>
            <a:ext cx="1995054" cy="1347368"/>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4" name="Footer Placeholder 3">
            <a:extLst>
              <a:ext uri="{FF2B5EF4-FFF2-40B4-BE49-F238E27FC236}">
                <a16:creationId xmlns:a16="http://schemas.microsoft.com/office/drawing/2014/main" id="{7706B12D-AD48-0D45-8CC3-AAB063E76A3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9AD8AF7-FD04-3941-AA40-997CCC67F8A9}"/>
              </a:ext>
            </a:extLst>
          </p:cNvPr>
          <p:cNvSpPr>
            <a:spLocks noGrp="1"/>
          </p:cNvSpPr>
          <p:nvPr>
            <p:ph type="sldNum" sz="quarter" idx="4"/>
          </p:nvPr>
        </p:nvSpPr>
        <p:spPr/>
        <p:txBody>
          <a:bodyPr/>
          <a:lstStyle/>
          <a:p>
            <a:fld id="{741C03D3-FA44-40EC-9A21-1FC4FEA3E22E}" type="slidenum">
              <a:rPr lang="ru-RU" smtClean="0"/>
              <a:pPr/>
              <a:t>33</a:t>
            </a:fld>
            <a:endParaRPr lang="ru-RU" dirty="0"/>
          </a:p>
        </p:txBody>
      </p:sp>
    </p:spTree>
    <p:extLst>
      <p:ext uri="{BB962C8B-B14F-4D97-AF65-F5344CB8AC3E}">
        <p14:creationId xmlns:p14="http://schemas.microsoft.com/office/powerpoint/2010/main" val="2805796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Рисунок 18">
            <a:extLst>
              <a:ext uri="{FF2B5EF4-FFF2-40B4-BE49-F238E27FC236}">
                <a16:creationId xmlns:a16="http://schemas.microsoft.com/office/drawing/2014/main" id="{786A608A-081D-8444-8934-A0EAB1B2E8B8}"/>
              </a:ext>
            </a:extLst>
          </p:cNvPr>
          <p:cNvPicPr>
            <a:picLocks noChangeAspect="1"/>
          </p:cNvPicPr>
          <p:nvPr/>
        </p:nvPicPr>
        <p:blipFill>
          <a:blip r:embed="rId3">
            <a:alphaModFix amt="76000"/>
          </a:blip>
          <a:stretch>
            <a:fillRect/>
          </a:stretch>
        </p:blipFill>
        <p:spPr>
          <a:xfrm>
            <a:off x="-376265" y="-1729383"/>
            <a:ext cx="24758678" cy="16392953"/>
          </a:xfrm>
          <a:prstGeom prst="rect">
            <a:avLst/>
          </a:prstGeom>
        </p:spPr>
      </p:pic>
      <p:sp>
        <p:nvSpPr>
          <p:cNvPr id="2" name="Текст 1">
            <a:extLst>
              <a:ext uri="{FF2B5EF4-FFF2-40B4-BE49-F238E27FC236}">
                <a16:creationId xmlns:a16="http://schemas.microsoft.com/office/drawing/2014/main" id="{7379FE1D-6F24-4248-BE77-1223583801DF}"/>
              </a:ext>
            </a:extLst>
          </p:cNvPr>
          <p:cNvSpPr>
            <a:spLocks noGrp="1"/>
          </p:cNvSpPr>
          <p:nvPr>
            <p:ph type="body" sz="quarter" idx="10"/>
          </p:nvPr>
        </p:nvSpPr>
        <p:spPr>
          <a:xfrm>
            <a:off x="639330" y="10281949"/>
            <a:ext cx="8787541" cy="820513"/>
          </a:xfrm>
        </p:spPr>
        <p:txBody>
          <a:bodyPr/>
          <a:lstStyle/>
          <a:p>
            <a:r>
              <a:rPr lang="en-US" dirty="0">
                <a:solidFill>
                  <a:schemeClr val="bg1"/>
                </a:solidFill>
              </a:rPr>
              <a:t>Kirillov Stanislav</a:t>
            </a:r>
          </a:p>
        </p:txBody>
      </p:sp>
      <p:sp>
        <p:nvSpPr>
          <p:cNvPr id="3" name="Текст 2">
            <a:extLst>
              <a:ext uri="{FF2B5EF4-FFF2-40B4-BE49-F238E27FC236}">
                <a16:creationId xmlns:a16="http://schemas.microsoft.com/office/drawing/2014/main" id="{5F3D5D6C-8CCB-FB4B-B1FD-8595A24CDB1D}"/>
              </a:ext>
            </a:extLst>
          </p:cNvPr>
          <p:cNvSpPr>
            <a:spLocks noGrp="1"/>
          </p:cNvSpPr>
          <p:nvPr>
            <p:ph type="body" sz="quarter" idx="11"/>
          </p:nvPr>
        </p:nvSpPr>
        <p:spPr>
          <a:xfrm>
            <a:off x="639331" y="11339212"/>
            <a:ext cx="8784876" cy="1125550"/>
          </a:xfrm>
        </p:spPr>
        <p:txBody>
          <a:bodyPr/>
          <a:lstStyle/>
          <a:p>
            <a:r>
              <a:rPr lang="en-US" dirty="0">
                <a:solidFill>
                  <a:schemeClr val="bg1"/>
                </a:solidFill>
              </a:rPr>
              <a:t>Head of</a:t>
            </a:r>
            <a:r>
              <a:rPr lang="ru-RU" dirty="0">
                <a:solidFill>
                  <a:schemeClr val="bg1"/>
                </a:solidFill>
              </a:rPr>
              <a:t> </a:t>
            </a:r>
            <a:r>
              <a:rPr lang="en-US" dirty="0">
                <a:solidFill>
                  <a:schemeClr val="bg1"/>
                </a:solidFill>
              </a:rPr>
              <a:t>ML systems group &amp; CatBoost team</a:t>
            </a:r>
          </a:p>
        </p:txBody>
      </p:sp>
      <p:sp>
        <p:nvSpPr>
          <p:cNvPr id="4" name="Заголовок 3">
            <a:extLst>
              <a:ext uri="{FF2B5EF4-FFF2-40B4-BE49-F238E27FC236}">
                <a16:creationId xmlns:a16="http://schemas.microsoft.com/office/drawing/2014/main" id="{1B6E01AA-59DF-ED45-8A9B-1CCFC3341AE7}"/>
              </a:ext>
            </a:extLst>
          </p:cNvPr>
          <p:cNvSpPr>
            <a:spLocks noGrp="1"/>
          </p:cNvSpPr>
          <p:nvPr>
            <p:ph type="title"/>
          </p:nvPr>
        </p:nvSpPr>
        <p:spPr>
          <a:xfrm>
            <a:off x="0" y="4380476"/>
            <a:ext cx="18675001" cy="2405094"/>
          </a:xfrm>
        </p:spPr>
        <p:txBody>
          <a:bodyPr/>
          <a:lstStyle/>
          <a:p>
            <a:r>
              <a:rPr lang="en-US" dirty="0">
                <a:solidFill>
                  <a:schemeClr val="bg1"/>
                </a:solidFill>
              </a:rPr>
              <a:t>Questions?</a:t>
            </a:r>
            <a:endParaRPr lang="ru-RU" dirty="0">
              <a:solidFill>
                <a:schemeClr val="bg1"/>
              </a:solidFill>
            </a:endParaRPr>
          </a:p>
        </p:txBody>
      </p:sp>
      <p:sp>
        <p:nvSpPr>
          <p:cNvPr id="17" name="Текст 5">
            <a:extLst>
              <a:ext uri="{FF2B5EF4-FFF2-40B4-BE49-F238E27FC236}">
                <a16:creationId xmlns:a16="http://schemas.microsoft.com/office/drawing/2014/main" id="{B65CB689-73E4-0340-8E80-406BDC9C5677}"/>
              </a:ext>
            </a:extLst>
          </p:cNvPr>
          <p:cNvSpPr txBox="1">
            <a:spLocks/>
          </p:cNvSpPr>
          <p:nvPr/>
        </p:nvSpPr>
        <p:spPr>
          <a:xfrm>
            <a:off x="11848812" y="6168142"/>
            <a:ext cx="12533601" cy="9524509"/>
          </a:xfrm>
          <a:prstGeom prst="rect">
            <a:avLst/>
          </a:prstGeom>
        </p:spPr>
        <p:txBody>
          <a:bodyPr vert="horz" lIns="0" tIns="0" rIns="0" bIns="0" rtlCol="0" anchor="ctr" anchorCtr="0">
            <a:noAutofit/>
          </a:bodyPr>
          <a:lstStyle>
            <a:lvl1pPr marL="0" indent="0" algn="l" defTabSz="1828619" rtl="0" eaLnBrk="1" latinLnBrk="0" hangingPunct="1">
              <a:lnSpc>
                <a:spcPct val="100000"/>
              </a:lnSpc>
              <a:spcBef>
                <a:spcPts val="0"/>
              </a:spcBef>
              <a:spcAft>
                <a:spcPts val="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sz="4800" dirty="0" err="1">
                <a:solidFill>
                  <a:schemeClr val="bg1"/>
                </a:solidFill>
                <a:latin typeface="Arial" panose="020B0604020202020204" pitchFamily="34" charset="0"/>
                <a:cs typeface="Arial" panose="020B0604020202020204" pitchFamily="34" charset="0"/>
              </a:rPr>
              <a:t>catboost.ai</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github.com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twitter.com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CatBoostML</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catboost_en</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catboost_ru</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ods.ai</a:t>
            </a:r>
            <a:r>
              <a:rPr lang="en-US" sz="4800" dirty="0">
                <a:solidFill>
                  <a:schemeClr val="bg1"/>
                </a:solidFill>
                <a:latin typeface="Arial" panose="020B0604020202020204" pitchFamily="34" charset="0"/>
                <a:cs typeface="Arial" panose="020B0604020202020204" pitchFamily="34" charset="0"/>
              </a:rPr>
              <a:t> =&gt; slack =&gt; </a:t>
            </a:r>
            <a:r>
              <a:rPr lang="en-US" sz="4800" dirty="0" err="1">
                <a:solidFill>
                  <a:schemeClr val="bg1"/>
                </a:solidFill>
                <a:latin typeface="Arial" panose="020B0604020202020204" pitchFamily="34" charset="0"/>
                <a:cs typeface="Arial" panose="020B0604020202020204" pitchFamily="34" charset="0"/>
              </a:rPr>
              <a:t>tool_catboost</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chanel</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8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Presentation plan</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GBDT and CatBoost overview</a:t>
            </a:r>
            <a:endParaRPr lang="ru-RU" sz="5400" dirty="0">
              <a:solidFill>
                <a:schemeClr val="bg1"/>
              </a:solidFill>
            </a:endParaRPr>
          </a:p>
          <a:p>
            <a:pPr lvl="2"/>
            <a:r>
              <a:rPr lang="en-US" sz="5400" dirty="0">
                <a:solidFill>
                  <a:schemeClr val="bg1"/>
                </a:solidFill>
              </a:rPr>
              <a:t>CatBoost: use cases</a:t>
            </a:r>
            <a:endParaRPr lang="ru-RU" sz="5400" dirty="0">
              <a:solidFill>
                <a:schemeClr val="bg1"/>
              </a:solidFill>
            </a:endParaRPr>
          </a:p>
          <a:p>
            <a:pPr lvl="2"/>
            <a:r>
              <a:rPr lang="en-US" sz="5400" dirty="0">
                <a:solidFill>
                  <a:schemeClr val="bg1"/>
                </a:solidFill>
              </a:rPr>
              <a:t>Supported feature types: categorical, text and embeddings</a:t>
            </a:r>
          </a:p>
          <a:p>
            <a:pPr lvl="2"/>
            <a:r>
              <a:rPr lang="en-US" sz="5400" dirty="0">
                <a:solidFill>
                  <a:schemeClr val="bg1"/>
                </a:solidFill>
              </a:rPr>
              <a:t>Uncertainty estimation</a:t>
            </a: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r>
              <a:rPr lang="en-GB" sz="2400">
                <a:solidFill>
                  <a:schemeClr val="bg1"/>
                </a:solidFill>
              </a:rPr>
              <a:t>https://colab.research.google.com/github/catboost/tutorials/blob/master/events/2020_odsc_west/text_features.ipynb</a:t>
            </a:r>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4</a:t>
            </a:fld>
            <a:endParaRPr lang="ru-RU" dirty="0"/>
          </a:p>
        </p:txBody>
      </p:sp>
    </p:spTree>
    <p:extLst>
      <p:ext uri="{BB962C8B-B14F-4D97-AF65-F5344CB8AC3E}">
        <p14:creationId xmlns:p14="http://schemas.microsoft.com/office/powerpoint/2010/main" val="43614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B89FD4-0309-7A4C-B8F2-8980EFC8E8DB}"/>
              </a:ext>
            </a:extLst>
          </p:cNvPr>
          <p:cNvSpPr>
            <a:spLocks noGrp="1"/>
          </p:cNvSpPr>
          <p:nvPr>
            <p:ph type="title"/>
          </p:nvPr>
        </p:nvSpPr>
        <p:spPr/>
        <p:txBody>
          <a:bodyPr/>
          <a:lstStyle/>
          <a:p>
            <a:r>
              <a:rPr lang="en-US" dirty="0">
                <a:solidFill>
                  <a:schemeClr val="bg1"/>
                </a:solidFill>
              </a:rPr>
              <a:t>Applied ML (supervised learning)</a:t>
            </a:r>
            <a:endParaRPr lang="ru-RU" dirty="0">
              <a:solidFill>
                <a:schemeClr val="bg1"/>
              </a:solidFill>
            </a:endParaRPr>
          </a:p>
        </p:txBody>
      </p:sp>
      <p:pic>
        <p:nvPicPr>
          <p:cNvPr id="6" name="seqcore_slider_img_resized.jpg" descr="seqcore_slider_img_resized.jpg">
            <a:extLst>
              <a:ext uri="{FF2B5EF4-FFF2-40B4-BE49-F238E27FC236}">
                <a16:creationId xmlns:a16="http://schemas.microsoft.com/office/drawing/2014/main" id="{47540AB4-B81F-6041-9BFE-0ADC77C753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47750" y="5440238"/>
            <a:ext cx="2188716" cy="820770"/>
          </a:xfrm>
          <a:prstGeom prst="rect">
            <a:avLst/>
          </a:prstGeom>
          <a:ln w="12700" cap="flat">
            <a:noFill/>
            <a:miter lim="400000"/>
          </a:ln>
          <a:effectLst/>
        </p:spPr>
      </p:pic>
      <p:sp>
        <p:nvSpPr>
          <p:cNvPr id="7" name="DNA">
            <a:extLst>
              <a:ext uri="{FF2B5EF4-FFF2-40B4-BE49-F238E27FC236}">
                <a16:creationId xmlns:a16="http://schemas.microsoft.com/office/drawing/2014/main" id="{68749772-BDAE-224C-A6E3-C6FBEF57EA4A}"/>
              </a:ext>
            </a:extLst>
          </p:cNvPr>
          <p:cNvSpPr txBox="1"/>
          <p:nvPr/>
        </p:nvSpPr>
        <p:spPr>
          <a:xfrm>
            <a:off x="8928955" y="7005824"/>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DNA</a:t>
            </a:r>
          </a:p>
        </p:txBody>
      </p:sp>
      <p:sp>
        <p:nvSpPr>
          <p:cNvPr id="9" name="Open Book">
            <a:extLst>
              <a:ext uri="{FF2B5EF4-FFF2-40B4-BE49-F238E27FC236}">
                <a16:creationId xmlns:a16="http://schemas.microsoft.com/office/drawing/2014/main" id="{E74F2075-6D68-DA48-9893-1F426A7124ED}"/>
              </a:ext>
            </a:extLst>
          </p:cNvPr>
          <p:cNvSpPr/>
          <p:nvPr/>
        </p:nvSpPr>
        <p:spPr>
          <a:xfrm>
            <a:off x="13639402" y="5309207"/>
            <a:ext cx="1232350" cy="1140982"/>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0" name="Text">
            <a:extLst>
              <a:ext uri="{FF2B5EF4-FFF2-40B4-BE49-F238E27FC236}">
                <a16:creationId xmlns:a16="http://schemas.microsoft.com/office/drawing/2014/main" id="{923EE840-CBA7-7B4C-B8DA-15DE65F40B90}"/>
              </a:ext>
            </a:extLst>
          </p:cNvPr>
          <p:cNvSpPr txBox="1"/>
          <p:nvPr/>
        </p:nvSpPr>
        <p:spPr>
          <a:xfrm>
            <a:off x="11715295" y="7006081"/>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pic>
        <p:nvPicPr>
          <p:cNvPr id="12" name="cifar-10.png" descr="cifar-10.png">
            <a:extLst>
              <a:ext uri="{FF2B5EF4-FFF2-40B4-BE49-F238E27FC236}">
                <a16:creationId xmlns:a16="http://schemas.microsoft.com/office/drawing/2014/main" id="{88E63606-07D5-F045-A86A-A32A55C6CB2F}"/>
              </a:ext>
            </a:extLst>
          </p:cNvPr>
          <p:cNvPicPr>
            <a:picLocks noChangeAspect="1"/>
          </p:cNvPicPr>
          <p:nvPr/>
        </p:nvPicPr>
        <p:blipFill>
          <a:blip r:embed="rId4"/>
          <a:stretch>
            <a:fillRect/>
          </a:stretch>
        </p:blipFill>
        <p:spPr>
          <a:xfrm>
            <a:off x="10512698" y="8938118"/>
            <a:ext cx="1752174" cy="1766655"/>
          </a:xfrm>
          <a:prstGeom prst="rect">
            <a:avLst/>
          </a:prstGeom>
          <a:ln w="12700" cap="flat">
            <a:noFill/>
            <a:miter lim="400000"/>
          </a:ln>
          <a:effectLst/>
        </p:spPr>
      </p:pic>
      <p:sp>
        <p:nvSpPr>
          <p:cNvPr id="13" name="Images">
            <a:extLst>
              <a:ext uri="{FF2B5EF4-FFF2-40B4-BE49-F238E27FC236}">
                <a16:creationId xmlns:a16="http://schemas.microsoft.com/office/drawing/2014/main" id="{DDB416F7-BFF1-9947-9D8F-4271791DE379}"/>
              </a:ext>
            </a:extLst>
          </p:cNvPr>
          <p:cNvSpPr txBox="1"/>
          <p:nvPr/>
        </p:nvSpPr>
        <p:spPr>
          <a:xfrm>
            <a:off x="8985838" y="11057471"/>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sp>
        <p:nvSpPr>
          <p:cNvPr id="15" name="Headphones">
            <a:extLst>
              <a:ext uri="{FF2B5EF4-FFF2-40B4-BE49-F238E27FC236}">
                <a16:creationId xmlns:a16="http://schemas.microsoft.com/office/drawing/2014/main" id="{19AFE93E-EA9F-4443-8733-522EC89B44D8}"/>
              </a:ext>
            </a:extLst>
          </p:cNvPr>
          <p:cNvSpPr/>
          <p:nvPr/>
        </p:nvSpPr>
        <p:spPr>
          <a:xfrm>
            <a:off x="13483360" y="9060288"/>
            <a:ext cx="1458173" cy="1545081"/>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6" name="Music">
            <a:extLst>
              <a:ext uri="{FF2B5EF4-FFF2-40B4-BE49-F238E27FC236}">
                <a16:creationId xmlns:a16="http://schemas.microsoft.com/office/drawing/2014/main" id="{68E729D6-D519-6A44-9237-D0257B5363A8}"/>
              </a:ext>
            </a:extLst>
          </p:cNvPr>
          <p:cNvSpPr txBox="1"/>
          <p:nvPr/>
        </p:nvSpPr>
        <p:spPr>
          <a:xfrm>
            <a:off x="11727428" y="11088704"/>
            <a:ext cx="4970036" cy="6682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17" name="Data at hand">
            <a:extLst>
              <a:ext uri="{FF2B5EF4-FFF2-40B4-BE49-F238E27FC236}">
                <a16:creationId xmlns:a16="http://schemas.microsoft.com/office/drawing/2014/main" id="{7772F31C-5427-DC46-B447-030689532A73}"/>
              </a:ext>
            </a:extLst>
          </p:cNvPr>
          <p:cNvSpPr txBox="1"/>
          <p:nvPr/>
        </p:nvSpPr>
        <p:spPr>
          <a:xfrm>
            <a:off x="10302437" y="3232801"/>
            <a:ext cx="4025901" cy="710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1" baseline="6521"/>
            </a:lvl1pPr>
          </a:lstStyle>
          <a:p>
            <a:r>
              <a:rPr lang="en-US" sz="4800" baseline="0" dirty="0">
                <a:solidFill>
                  <a:schemeClr val="bg1"/>
                </a:solidFill>
              </a:rPr>
              <a:t>Data at hand</a:t>
            </a:r>
          </a:p>
        </p:txBody>
      </p:sp>
      <p:sp>
        <p:nvSpPr>
          <p:cNvPr id="18" name="Applications">
            <a:extLst>
              <a:ext uri="{FF2B5EF4-FFF2-40B4-BE49-F238E27FC236}">
                <a16:creationId xmlns:a16="http://schemas.microsoft.com/office/drawing/2014/main" id="{65A4B85E-9965-1340-B6A2-3066B2532D28}"/>
              </a:ext>
            </a:extLst>
          </p:cNvPr>
          <p:cNvSpPr txBox="1"/>
          <p:nvPr/>
        </p:nvSpPr>
        <p:spPr>
          <a:xfrm>
            <a:off x="1573378" y="3178199"/>
            <a:ext cx="6592868"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aseline="6521"/>
            </a:lvl1pPr>
          </a:lstStyle>
          <a:p>
            <a:r>
              <a:rPr lang="en-US" sz="4800" baseline="0" dirty="0">
                <a:solidFill>
                  <a:schemeClr val="bg1"/>
                </a:solidFill>
              </a:rPr>
              <a:t>Applications</a:t>
            </a:r>
          </a:p>
        </p:txBody>
      </p:sp>
      <p:sp>
        <p:nvSpPr>
          <p:cNvPr id="20" name="TextBox 9">
            <a:extLst>
              <a:ext uri="{FF2B5EF4-FFF2-40B4-BE49-F238E27FC236}">
                <a16:creationId xmlns:a16="http://schemas.microsoft.com/office/drawing/2014/main" id="{CA6CDAD7-9AAB-CC4D-A4F7-215E230931C6}"/>
              </a:ext>
            </a:extLst>
          </p:cNvPr>
          <p:cNvSpPr txBox="1"/>
          <p:nvPr/>
        </p:nvSpPr>
        <p:spPr>
          <a:xfrm>
            <a:off x="1283441" y="7204217"/>
            <a:ext cx="3077032" cy="7203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Medicine</a:t>
            </a:r>
          </a:p>
        </p:txBody>
      </p:sp>
      <p:pic>
        <p:nvPicPr>
          <p:cNvPr id="21" name="Рисунок 25" descr="Рисунок 25">
            <a:extLst>
              <a:ext uri="{FF2B5EF4-FFF2-40B4-BE49-F238E27FC236}">
                <a16:creationId xmlns:a16="http://schemas.microsoft.com/office/drawing/2014/main" id="{DA19BCF8-593B-8C46-8D02-1F1A42808288}"/>
              </a:ext>
            </a:extLst>
          </p:cNvPr>
          <p:cNvPicPr>
            <a:picLocks noChangeAspect="1"/>
          </p:cNvPicPr>
          <p:nvPr/>
        </p:nvPicPr>
        <p:blipFill>
          <a:blip r:embed="rId5"/>
          <a:stretch>
            <a:fillRect/>
          </a:stretch>
        </p:blipFill>
        <p:spPr>
          <a:xfrm>
            <a:off x="1571086" y="4683554"/>
            <a:ext cx="2501742" cy="1998880"/>
          </a:xfrm>
          <a:prstGeom prst="rect">
            <a:avLst/>
          </a:prstGeom>
          <a:ln w="12700" cap="flat">
            <a:noFill/>
            <a:miter lim="400000"/>
          </a:ln>
          <a:effectLst/>
        </p:spPr>
      </p:pic>
      <p:sp>
        <p:nvSpPr>
          <p:cNvPr id="23" name="TextBox 13">
            <a:extLst>
              <a:ext uri="{FF2B5EF4-FFF2-40B4-BE49-F238E27FC236}">
                <a16:creationId xmlns:a16="http://schemas.microsoft.com/office/drawing/2014/main" id="{F9C696ED-AEE2-E84D-92F5-635E17DF444A}"/>
              </a:ext>
            </a:extLst>
          </p:cNvPr>
          <p:cNvSpPr txBox="1"/>
          <p:nvPr/>
        </p:nvSpPr>
        <p:spPr>
          <a:xfrm>
            <a:off x="4592649" y="7204217"/>
            <a:ext cx="3077033" cy="13873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Finance</a:t>
            </a:r>
          </a:p>
        </p:txBody>
      </p:sp>
      <p:pic>
        <p:nvPicPr>
          <p:cNvPr id="24" name="Рисунок 8" descr="Рисунок 8">
            <a:extLst>
              <a:ext uri="{FF2B5EF4-FFF2-40B4-BE49-F238E27FC236}">
                <a16:creationId xmlns:a16="http://schemas.microsoft.com/office/drawing/2014/main" id="{42038036-DDD5-3947-862B-DC3FD67C5324}"/>
              </a:ext>
            </a:extLst>
          </p:cNvPr>
          <p:cNvPicPr>
            <a:picLocks noChangeAspect="1"/>
          </p:cNvPicPr>
          <p:nvPr/>
        </p:nvPicPr>
        <p:blipFill>
          <a:blip r:embed="rId6"/>
          <a:stretch>
            <a:fillRect/>
          </a:stretch>
        </p:blipFill>
        <p:spPr>
          <a:xfrm>
            <a:off x="4949377" y="4738431"/>
            <a:ext cx="2383833" cy="1979617"/>
          </a:xfrm>
          <a:prstGeom prst="rect">
            <a:avLst/>
          </a:prstGeom>
          <a:ln w="12700" cap="flat">
            <a:noFill/>
            <a:miter lim="400000"/>
          </a:ln>
          <a:effectLst/>
        </p:spPr>
      </p:pic>
      <p:grpSp>
        <p:nvGrpSpPr>
          <p:cNvPr id="25" name="Группа 33">
            <a:extLst>
              <a:ext uri="{FF2B5EF4-FFF2-40B4-BE49-F238E27FC236}">
                <a16:creationId xmlns:a16="http://schemas.microsoft.com/office/drawing/2014/main" id="{88E44657-2629-0840-BE0B-22853468516A}"/>
              </a:ext>
            </a:extLst>
          </p:cNvPr>
          <p:cNvGrpSpPr/>
          <p:nvPr/>
        </p:nvGrpSpPr>
        <p:grpSpPr>
          <a:xfrm>
            <a:off x="1771579" y="8768012"/>
            <a:ext cx="5336963" cy="3029839"/>
            <a:chOff x="0" y="0"/>
            <a:chExt cx="5637758" cy="3200601"/>
          </a:xfrm>
        </p:grpSpPr>
        <p:sp>
          <p:nvSpPr>
            <p:cNvPr id="26" name="TextBox 12">
              <a:extLst>
                <a:ext uri="{FF2B5EF4-FFF2-40B4-BE49-F238E27FC236}">
                  <a16:creationId xmlns:a16="http://schemas.microsoft.com/office/drawing/2014/main" id="{2B644CBC-21C2-BD4E-AA1E-81E7CB416BDD}"/>
                </a:ext>
              </a:extLst>
            </p:cNvPr>
            <p:cNvSpPr txBox="1"/>
            <p:nvPr/>
          </p:nvSpPr>
          <p:spPr>
            <a:xfrm>
              <a:off x="0" y="2582877"/>
              <a:ext cx="5637758" cy="6177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lgn="ctr" defTabSz="914400">
                <a:defRPr sz="4800"/>
              </a:lvl1pPr>
            </a:lstStyle>
            <a:p>
              <a:r>
                <a:rPr lang="en-US" sz="3200" dirty="0">
                  <a:solidFill>
                    <a:schemeClr val="bg1"/>
                  </a:solidFill>
                </a:rPr>
                <a:t>Sales prediction</a:t>
              </a:r>
            </a:p>
          </p:txBody>
        </p:sp>
        <p:pic>
          <p:nvPicPr>
            <p:cNvPr id="27" name="Рисунок 26" descr="Рисунок 26">
              <a:extLst>
                <a:ext uri="{FF2B5EF4-FFF2-40B4-BE49-F238E27FC236}">
                  <a16:creationId xmlns:a16="http://schemas.microsoft.com/office/drawing/2014/main" id="{CB2C2821-A7F1-9346-9FAB-3B45B288DCEF}"/>
                </a:ext>
              </a:extLst>
            </p:cNvPr>
            <p:cNvPicPr>
              <a:picLocks noChangeAspect="1"/>
            </p:cNvPicPr>
            <p:nvPr/>
          </p:nvPicPr>
          <p:blipFill>
            <a:blip r:embed="rId7"/>
            <a:stretch>
              <a:fillRect/>
            </a:stretch>
          </p:blipFill>
          <p:spPr>
            <a:xfrm>
              <a:off x="1433967" y="0"/>
              <a:ext cx="2769823" cy="2122332"/>
            </a:xfrm>
            <a:prstGeom prst="rect">
              <a:avLst/>
            </a:prstGeom>
            <a:ln w="12700" cap="flat">
              <a:noFill/>
              <a:miter lim="400000"/>
            </a:ln>
            <a:effectLst/>
          </p:spPr>
        </p:pic>
      </p:grpSp>
      <p:sp>
        <p:nvSpPr>
          <p:cNvPr id="28" name="Tool">
            <a:extLst>
              <a:ext uri="{FF2B5EF4-FFF2-40B4-BE49-F238E27FC236}">
                <a16:creationId xmlns:a16="http://schemas.microsoft.com/office/drawing/2014/main" id="{781FB6F2-A9B6-D445-A19B-FC45A82DA898}"/>
              </a:ext>
            </a:extLst>
          </p:cNvPr>
          <p:cNvSpPr txBox="1"/>
          <p:nvPr/>
        </p:nvSpPr>
        <p:spPr>
          <a:xfrm>
            <a:off x="18134111" y="3244302"/>
            <a:ext cx="5695753"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1" baseline="6521"/>
            </a:lvl1pPr>
          </a:lstStyle>
          <a:p>
            <a:r>
              <a:rPr lang="en-US" sz="4800" baseline="0" dirty="0">
                <a:solidFill>
                  <a:schemeClr val="bg1"/>
                </a:solidFill>
              </a:rPr>
              <a:t>Tool</a:t>
            </a:r>
          </a:p>
        </p:txBody>
      </p:sp>
      <p:sp>
        <p:nvSpPr>
          <p:cNvPr id="30" name="+">
            <a:extLst>
              <a:ext uri="{FF2B5EF4-FFF2-40B4-BE49-F238E27FC236}">
                <a16:creationId xmlns:a16="http://schemas.microsoft.com/office/drawing/2014/main" id="{841DC7D6-BCB4-3C4B-A3C7-00B761256F59}"/>
              </a:ext>
            </a:extLst>
          </p:cNvPr>
          <p:cNvSpPr txBox="1"/>
          <p:nvPr/>
        </p:nvSpPr>
        <p:spPr>
          <a:xfrm>
            <a:off x="8272623" y="7849537"/>
            <a:ext cx="920590" cy="913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1" name="+">
            <a:extLst>
              <a:ext uri="{FF2B5EF4-FFF2-40B4-BE49-F238E27FC236}">
                <a16:creationId xmlns:a16="http://schemas.microsoft.com/office/drawing/2014/main" id="{F64AF12D-AEE0-5A4F-BAB3-B4438B50E762}"/>
              </a:ext>
            </a:extLst>
          </p:cNvPr>
          <p:cNvSpPr txBox="1"/>
          <p:nvPr/>
        </p:nvSpPr>
        <p:spPr>
          <a:xfrm>
            <a:off x="16136335" y="7849537"/>
            <a:ext cx="759161" cy="913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3" name="Объект 4">
            <a:extLst>
              <a:ext uri="{FF2B5EF4-FFF2-40B4-BE49-F238E27FC236}">
                <a16:creationId xmlns:a16="http://schemas.microsoft.com/office/drawing/2014/main" id="{1B745AA0-11F3-E848-BDE2-A21BD3DF3C30}"/>
              </a:ext>
            </a:extLst>
          </p:cNvPr>
          <p:cNvSpPr txBox="1">
            <a:spLocks/>
          </p:cNvSpPr>
          <p:nvPr/>
        </p:nvSpPr>
        <p:spPr>
          <a:xfrm>
            <a:off x="18134111" y="6762750"/>
            <a:ext cx="7221404" cy="296879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Linear models</a:t>
            </a:r>
          </a:p>
          <a:p>
            <a:pPr lvl="2"/>
            <a:endParaRPr lang="en-US" dirty="0">
              <a:solidFill>
                <a:schemeClr val="bg1"/>
              </a:solidFill>
            </a:endParaRPr>
          </a:p>
          <a:p>
            <a:pPr lvl="2"/>
            <a:r>
              <a:rPr lang="en-US" dirty="0">
                <a:solidFill>
                  <a:schemeClr val="bg1"/>
                </a:solidFill>
              </a:rPr>
              <a:t>Neural nets</a:t>
            </a:r>
          </a:p>
          <a:p>
            <a:pPr lvl="2"/>
            <a:endParaRPr lang="en-US" dirty="0">
              <a:solidFill>
                <a:schemeClr val="bg1"/>
              </a:solidFill>
            </a:endParaRPr>
          </a:p>
          <a:p>
            <a:pPr lvl="2"/>
            <a:r>
              <a:rPr lang="en-US" dirty="0">
                <a:solidFill>
                  <a:schemeClr val="bg1"/>
                </a:solidFill>
              </a:rPr>
              <a:t>Decision trees</a:t>
            </a:r>
          </a:p>
          <a:p>
            <a:pPr lvl="2"/>
            <a:endParaRPr lang="en-US" dirty="0">
              <a:solidFill>
                <a:schemeClr val="bg1"/>
              </a:solidFill>
            </a:endParaRPr>
          </a:p>
          <a:p>
            <a:pPr lvl="2"/>
            <a:r>
              <a:rPr lang="en-US" dirty="0">
                <a:solidFill>
                  <a:schemeClr val="bg1"/>
                </a:solidFill>
              </a:rPr>
              <a:t>GBDT</a:t>
            </a:r>
          </a:p>
          <a:p>
            <a:pPr lvl="2"/>
            <a:endParaRPr lang="en-US" dirty="0">
              <a:solidFill>
                <a:schemeClr val="bg1"/>
              </a:solidFill>
            </a:endParaRPr>
          </a:p>
          <a:p>
            <a:pPr lvl="2"/>
            <a:r>
              <a:rPr lang="en-US" dirty="0" err="1">
                <a:solidFill>
                  <a:schemeClr val="bg1"/>
                </a:solidFill>
              </a:rPr>
              <a:t>etc</a:t>
            </a:r>
            <a:endParaRPr lang="en-US" dirty="0">
              <a:solidFill>
                <a:schemeClr val="bg1"/>
              </a:solidFill>
            </a:endParaRPr>
          </a:p>
        </p:txBody>
      </p:sp>
      <p:sp>
        <p:nvSpPr>
          <p:cNvPr id="3" name="Footer Placeholder 2">
            <a:extLst>
              <a:ext uri="{FF2B5EF4-FFF2-40B4-BE49-F238E27FC236}">
                <a16:creationId xmlns:a16="http://schemas.microsoft.com/office/drawing/2014/main" id="{CC1DAE00-ED32-E442-9BFA-93036DCDDB1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39A27E24-4133-2E45-B8B7-3220BB0A8BEB}"/>
              </a:ext>
            </a:extLst>
          </p:cNvPr>
          <p:cNvSpPr>
            <a:spLocks noGrp="1"/>
          </p:cNvSpPr>
          <p:nvPr>
            <p:ph type="sldNum" sz="quarter" idx="4"/>
          </p:nvPr>
        </p:nvSpPr>
        <p:spPr/>
        <p:txBody>
          <a:bodyPr/>
          <a:lstStyle/>
          <a:p>
            <a:fld id="{741C03D3-FA44-40EC-9A21-1FC4FEA3E22E}" type="slidenum">
              <a:rPr lang="ru-RU" smtClean="0"/>
              <a:pPr/>
              <a:t>5</a:t>
            </a:fld>
            <a:endParaRPr lang="ru-RU" dirty="0"/>
          </a:p>
        </p:txBody>
      </p:sp>
    </p:spTree>
    <p:extLst>
      <p:ext uri="{BB962C8B-B14F-4D97-AF65-F5344CB8AC3E}">
        <p14:creationId xmlns:p14="http://schemas.microsoft.com/office/powerpoint/2010/main" val="16131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2" name="Группа 187">
            <a:extLst>
              <a:ext uri="{FF2B5EF4-FFF2-40B4-BE49-F238E27FC236}">
                <a16:creationId xmlns:a16="http://schemas.microsoft.com/office/drawing/2014/main" id="{312AFF4C-71C5-5A42-85C2-3349DA32E6F5}"/>
              </a:ext>
            </a:extLst>
          </p:cNvPr>
          <p:cNvGrpSpPr/>
          <p:nvPr/>
        </p:nvGrpSpPr>
        <p:grpSpPr>
          <a:xfrm>
            <a:off x="13022868" y="11022007"/>
            <a:ext cx="995873" cy="1041058"/>
            <a:chOff x="0" y="0"/>
            <a:chExt cx="995936" cy="1041124"/>
          </a:xfrm>
        </p:grpSpPr>
        <p:sp>
          <p:nvSpPr>
            <p:cNvPr id="454" name="Прямая соединительная линия 116">
              <a:extLst>
                <a:ext uri="{FF2B5EF4-FFF2-40B4-BE49-F238E27FC236}">
                  <a16:creationId xmlns:a16="http://schemas.microsoft.com/office/drawing/2014/main" id="{09739338-F4BC-D84E-8AAE-E845ECADF9C4}"/>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5" name="Прямая соединительная линия 117">
              <a:extLst>
                <a:ext uri="{FF2B5EF4-FFF2-40B4-BE49-F238E27FC236}">
                  <a16:creationId xmlns:a16="http://schemas.microsoft.com/office/drawing/2014/main" id="{4BC7975F-C97B-A24A-80B5-939E30419C5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6" name="Прямая соединительная линия 119">
              <a:extLst>
                <a:ext uri="{FF2B5EF4-FFF2-40B4-BE49-F238E27FC236}">
                  <a16:creationId xmlns:a16="http://schemas.microsoft.com/office/drawing/2014/main" id="{97BBA135-A261-7941-915E-2151BAE36E10}"/>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7" name="Прямая соединительная линия 121">
              <a:extLst>
                <a:ext uri="{FF2B5EF4-FFF2-40B4-BE49-F238E27FC236}">
                  <a16:creationId xmlns:a16="http://schemas.microsoft.com/office/drawing/2014/main" id="{B40B2B29-850F-AF47-B56E-B48FFFC6D239}"/>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8" name="Овал 123">
              <a:extLst>
                <a:ext uri="{FF2B5EF4-FFF2-40B4-BE49-F238E27FC236}">
                  <a16:creationId xmlns:a16="http://schemas.microsoft.com/office/drawing/2014/main" id="{DCAF84D7-A450-9044-BC13-1FC5FF8F2D59}"/>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9" name="Овал 124">
              <a:extLst>
                <a:ext uri="{FF2B5EF4-FFF2-40B4-BE49-F238E27FC236}">
                  <a16:creationId xmlns:a16="http://schemas.microsoft.com/office/drawing/2014/main" id="{42D8045D-745F-C14A-AEDA-453A2F4CC08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0" name="Овал 126">
              <a:extLst>
                <a:ext uri="{FF2B5EF4-FFF2-40B4-BE49-F238E27FC236}">
                  <a16:creationId xmlns:a16="http://schemas.microsoft.com/office/drawing/2014/main" id="{07D12E4E-9EB2-904D-B8F6-A2BA78FCC06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1" name="Овал 127">
              <a:extLst>
                <a:ext uri="{FF2B5EF4-FFF2-40B4-BE49-F238E27FC236}">
                  <a16:creationId xmlns:a16="http://schemas.microsoft.com/office/drawing/2014/main" id="{A753094B-5D96-8642-874D-D5E508377C10}"/>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2" name="Овал 128">
              <a:extLst>
                <a:ext uri="{FF2B5EF4-FFF2-40B4-BE49-F238E27FC236}">
                  <a16:creationId xmlns:a16="http://schemas.microsoft.com/office/drawing/2014/main" id="{1C6FBBE8-F8C8-3E4C-AB85-37A92BD06E87}"/>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73" name="Group">
            <a:extLst>
              <a:ext uri="{FF2B5EF4-FFF2-40B4-BE49-F238E27FC236}">
                <a16:creationId xmlns:a16="http://schemas.microsoft.com/office/drawing/2014/main" id="{509709BB-5510-8942-A586-055E10D3CC73}"/>
              </a:ext>
            </a:extLst>
          </p:cNvPr>
          <p:cNvGrpSpPr/>
          <p:nvPr/>
        </p:nvGrpSpPr>
        <p:grpSpPr>
          <a:xfrm>
            <a:off x="15032940" y="11022007"/>
            <a:ext cx="2436621" cy="1041058"/>
            <a:chOff x="0" y="0"/>
            <a:chExt cx="2436777" cy="1041124"/>
          </a:xfrm>
        </p:grpSpPr>
        <p:sp>
          <p:nvSpPr>
            <p:cNvPr id="429" name="TextBox 3">
              <a:extLst>
                <a:ext uri="{FF2B5EF4-FFF2-40B4-BE49-F238E27FC236}">
                  <a16:creationId xmlns:a16="http://schemas.microsoft.com/office/drawing/2014/main" id="{C5C8521C-2C30-184B-8421-9D11181F6E5A}"/>
                </a:ext>
              </a:extLst>
            </p:cNvPr>
            <p:cNvSpPr txBox="1"/>
            <p:nvPr/>
          </p:nvSpPr>
          <p:spPr>
            <a:xfrm>
              <a:off x="1038199" y="237849"/>
              <a:ext cx="286966" cy="594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430" name="Группа 190">
              <a:extLst>
                <a:ext uri="{FF2B5EF4-FFF2-40B4-BE49-F238E27FC236}">
                  <a16:creationId xmlns:a16="http://schemas.microsoft.com/office/drawing/2014/main" id="{1C4F1D5E-C758-3642-B88B-8A542F8DDB5A}"/>
                </a:ext>
              </a:extLst>
            </p:cNvPr>
            <p:cNvGrpSpPr/>
            <p:nvPr/>
          </p:nvGrpSpPr>
          <p:grpSpPr>
            <a:xfrm>
              <a:off x="1236483" y="-1"/>
              <a:ext cx="1200295" cy="1041126"/>
              <a:chOff x="0" y="0"/>
              <a:chExt cx="1200294" cy="1041124"/>
            </a:xfrm>
          </p:grpSpPr>
          <p:sp>
            <p:nvSpPr>
              <p:cNvPr id="441" name="Прямая соединительная линия 165">
                <a:extLst>
                  <a:ext uri="{FF2B5EF4-FFF2-40B4-BE49-F238E27FC236}">
                    <a16:creationId xmlns:a16="http://schemas.microsoft.com/office/drawing/2014/main" id="{8237E03F-50FF-F741-918A-C974C60B411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2" name="Прямая соединительная линия 166">
                <a:extLst>
                  <a:ext uri="{FF2B5EF4-FFF2-40B4-BE49-F238E27FC236}">
                    <a16:creationId xmlns:a16="http://schemas.microsoft.com/office/drawing/2014/main" id="{25C96EDB-7461-F447-8493-E9F85F89ACE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3" name="Прямая соединительная линия 167">
                <a:extLst>
                  <a:ext uri="{FF2B5EF4-FFF2-40B4-BE49-F238E27FC236}">
                    <a16:creationId xmlns:a16="http://schemas.microsoft.com/office/drawing/2014/main" id="{B04E4623-BE85-1041-B099-750E5492D29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4" name="Прямая соединительная линия 168">
                <a:extLst>
                  <a:ext uri="{FF2B5EF4-FFF2-40B4-BE49-F238E27FC236}">
                    <a16:creationId xmlns:a16="http://schemas.microsoft.com/office/drawing/2014/main" id="{2D33B2A5-0A57-7F40-AA88-894C2D9AAFD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5" name="Прямая соединительная линия 169">
                <a:extLst>
                  <a:ext uri="{FF2B5EF4-FFF2-40B4-BE49-F238E27FC236}">
                    <a16:creationId xmlns:a16="http://schemas.microsoft.com/office/drawing/2014/main" id="{5A78622F-FE11-9B49-A40C-9E0B3022001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6" name="Прямая соединительная линия 170">
                <a:extLst>
                  <a:ext uri="{FF2B5EF4-FFF2-40B4-BE49-F238E27FC236}">
                    <a16:creationId xmlns:a16="http://schemas.microsoft.com/office/drawing/2014/main" id="{76785FC4-0721-C946-9FD1-AD18947FA0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7" name="Овал 171">
                <a:extLst>
                  <a:ext uri="{FF2B5EF4-FFF2-40B4-BE49-F238E27FC236}">
                    <a16:creationId xmlns:a16="http://schemas.microsoft.com/office/drawing/2014/main" id="{CBA9A1DB-D063-2A4A-B895-A2F27D41217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8" name="Овал 172">
                <a:extLst>
                  <a:ext uri="{FF2B5EF4-FFF2-40B4-BE49-F238E27FC236}">
                    <a16:creationId xmlns:a16="http://schemas.microsoft.com/office/drawing/2014/main" id="{254B1DCF-9C7B-F744-8E67-90777798DDF8}"/>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9" name="Овал 173">
                <a:extLst>
                  <a:ext uri="{FF2B5EF4-FFF2-40B4-BE49-F238E27FC236}">
                    <a16:creationId xmlns:a16="http://schemas.microsoft.com/office/drawing/2014/main" id="{02B3E7FF-E035-2A4C-92A8-AF0202CE7927}"/>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0" name="Овал 174">
                <a:extLst>
                  <a:ext uri="{FF2B5EF4-FFF2-40B4-BE49-F238E27FC236}">
                    <a16:creationId xmlns:a16="http://schemas.microsoft.com/office/drawing/2014/main" id="{189D5805-CA06-7F42-9A60-0080CF15CA1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1" name="Овал 175">
                <a:extLst>
                  <a:ext uri="{FF2B5EF4-FFF2-40B4-BE49-F238E27FC236}">
                    <a16:creationId xmlns:a16="http://schemas.microsoft.com/office/drawing/2014/main" id="{2E370CC1-DDDE-CC42-9CB5-D0F18F39490C}"/>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2" name="Овал 176">
                <a:extLst>
                  <a:ext uri="{FF2B5EF4-FFF2-40B4-BE49-F238E27FC236}">
                    <a16:creationId xmlns:a16="http://schemas.microsoft.com/office/drawing/2014/main" id="{028EA397-DC8B-774D-BFD2-47BD24B46E20}"/>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3" name="Овал 177">
                <a:extLst>
                  <a:ext uri="{FF2B5EF4-FFF2-40B4-BE49-F238E27FC236}">
                    <a16:creationId xmlns:a16="http://schemas.microsoft.com/office/drawing/2014/main" id="{9DC5FEEA-F4EA-B44C-995F-9C5A8742358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431" name="Группа 188">
              <a:extLst>
                <a:ext uri="{FF2B5EF4-FFF2-40B4-BE49-F238E27FC236}">
                  <a16:creationId xmlns:a16="http://schemas.microsoft.com/office/drawing/2014/main" id="{476A9498-112E-7B46-9F32-5AA1C6E0F920}"/>
                </a:ext>
              </a:extLst>
            </p:cNvPr>
            <p:cNvGrpSpPr/>
            <p:nvPr/>
          </p:nvGrpSpPr>
          <p:grpSpPr>
            <a:xfrm>
              <a:off x="-1" y="-1"/>
              <a:ext cx="995938" cy="1041126"/>
              <a:chOff x="0" y="0"/>
              <a:chExt cx="995936" cy="1041124"/>
            </a:xfrm>
          </p:grpSpPr>
          <p:sp>
            <p:nvSpPr>
              <p:cNvPr id="432" name="Прямая соединительная линия 178">
                <a:extLst>
                  <a:ext uri="{FF2B5EF4-FFF2-40B4-BE49-F238E27FC236}">
                    <a16:creationId xmlns:a16="http://schemas.microsoft.com/office/drawing/2014/main" id="{C642A3F5-87EB-6E4A-A3EF-935BAF50B86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3" name="Прямая соединительная линия 179">
                <a:extLst>
                  <a:ext uri="{FF2B5EF4-FFF2-40B4-BE49-F238E27FC236}">
                    <a16:creationId xmlns:a16="http://schemas.microsoft.com/office/drawing/2014/main" id="{4ACA4049-20CF-954C-B991-3860B92340F9}"/>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4" name="Прямая соединительная линия 180">
                <a:extLst>
                  <a:ext uri="{FF2B5EF4-FFF2-40B4-BE49-F238E27FC236}">
                    <a16:creationId xmlns:a16="http://schemas.microsoft.com/office/drawing/2014/main" id="{E42E9D19-051F-7542-B854-E0BC2AA7637A}"/>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5" name="Прямая соединительная линия 181">
                <a:extLst>
                  <a:ext uri="{FF2B5EF4-FFF2-40B4-BE49-F238E27FC236}">
                    <a16:creationId xmlns:a16="http://schemas.microsoft.com/office/drawing/2014/main" id="{02882758-D530-8A46-962B-5834F5BECE0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6" name="Овал 182">
                <a:extLst>
                  <a:ext uri="{FF2B5EF4-FFF2-40B4-BE49-F238E27FC236}">
                    <a16:creationId xmlns:a16="http://schemas.microsoft.com/office/drawing/2014/main" id="{A48808AC-E72C-8743-807F-CF8792073153}"/>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7" name="Овал 183">
                <a:extLst>
                  <a:ext uri="{FF2B5EF4-FFF2-40B4-BE49-F238E27FC236}">
                    <a16:creationId xmlns:a16="http://schemas.microsoft.com/office/drawing/2014/main" id="{7CBB0A8F-8D4F-684C-BA15-6245604CB826}"/>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8" name="Овал 184">
                <a:extLst>
                  <a:ext uri="{FF2B5EF4-FFF2-40B4-BE49-F238E27FC236}">
                    <a16:creationId xmlns:a16="http://schemas.microsoft.com/office/drawing/2014/main" id="{486D466A-8C79-7945-AECA-6E063E3404C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9" name="Овал 185">
                <a:extLst>
                  <a:ext uri="{FF2B5EF4-FFF2-40B4-BE49-F238E27FC236}">
                    <a16:creationId xmlns:a16="http://schemas.microsoft.com/office/drawing/2014/main" id="{2F475B86-BE92-FB4D-AC2A-2F6A03A0AA86}"/>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0" name="Овал 186">
                <a:extLst>
                  <a:ext uri="{FF2B5EF4-FFF2-40B4-BE49-F238E27FC236}">
                    <a16:creationId xmlns:a16="http://schemas.microsoft.com/office/drawing/2014/main" id="{F82C1C68-7D73-D642-84E9-A6606A97261E}"/>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374" name="Group">
            <a:extLst>
              <a:ext uri="{FF2B5EF4-FFF2-40B4-BE49-F238E27FC236}">
                <a16:creationId xmlns:a16="http://schemas.microsoft.com/office/drawing/2014/main" id="{FC4FC140-6655-AE4F-A6BD-E4872D5DDD86}"/>
              </a:ext>
            </a:extLst>
          </p:cNvPr>
          <p:cNvGrpSpPr/>
          <p:nvPr/>
        </p:nvGrpSpPr>
        <p:grpSpPr>
          <a:xfrm>
            <a:off x="18271806" y="10967742"/>
            <a:ext cx="4558186" cy="1041061"/>
            <a:chOff x="-1" y="-1"/>
            <a:chExt cx="4558480" cy="1041126"/>
          </a:xfrm>
        </p:grpSpPr>
        <p:sp>
          <p:nvSpPr>
            <p:cNvPr id="387" name="TextBox 132">
              <a:extLst>
                <a:ext uri="{FF2B5EF4-FFF2-40B4-BE49-F238E27FC236}">
                  <a16:creationId xmlns:a16="http://schemas.microsoft.com/office/drawing/2014/main" id="{8A6BB6DE-CACF-9940-8B6D-802D941C1769}"/>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388" name="TextBox 191">
              <a:extLst>
                <a:ext uri="{FF2B5EF4-FFF2-40B4-BE49-F238E27FC236}">
                  <a16:creationId xmlns:a16="http://schemas.microsoft.com/office/drawing/2014/main" id="{116227C7-2AC9-DF49-8F8D-78CE9B2954D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89" name="Группа 192">
              <a:extLst>
                <a:ext uri="{FF2B5EF4-FFF2-40B4-BE49-F238E27FC236}">
                  <a16:creationId xmlns:a16="http://schemas.microsoft.com/office/drawing/2014/main" id="{67F02846-0C15-924F-8687-A884EDD78F11}"/>
                </a:ext>
              </a:extLst>
            </p:cNvPr>
            <p:cNvGrpSpPr/>
            <p:nvPr/>
          </p:nvGrpSpPr>
          <p:grpSpPr>
            <a:xfrm>
              <a:off x="1236483" y="-1"/>
              <a:ext cx="1200295" cy="1041126"/>
              <a:chOff x="0" y="0"/>
              <a:chExt cx="1200294" cy="1041124"/>
            </a:xfrm>
          </p:grpSpPr>
          <p:sp>
            <p:nvSpPr>
              <p:cNvPr id="416" name="Прямая соединительная линия 193">
                <a:extLst>
                  <a:ext uri="{FF2B5EF4-FFF2-40B4-BE49-F238E27FC236}">
                    <a16:creationId xmlns:a16="http://schemas.microsoft.com/office/drawing/2014/main" id="{939DD88F-E5CE-2E4F-B7B5-350C276B85A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7" name="Прямая соединительная линия 194">
                <a:extLst>
                  <a:ext uri="{FF2B5EF4-FFF2-40B4-BE49-F238E27FC236}">
                    <a16:creationId xmlns:a16="http://schemas.microsoft.com/office/drawing/2014/main" id="{8408130B-F2B5-6548-BE6D-376E35490F4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8" name="Прямая соединительная линия 195">
                <a:extLst>
                  <a:ext uri="{FF2B5EF4-FFF2-40B4-BE49-F238E27FC236}">
                    <a16:creationId xmlns:a16="http://schemas.microsoft.com/office/drawing/2014/main" id="{1EE75D5A-015A-734F-BD63-4D855A800A5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9" name="Прямая соединительная линия 196">
                <a:extLst>
                  <a:ext uri="{FF2B5EF4-FFF2-40B4-BE49-F238E27FC236}">
                    <a16:creationId xmlns:a16="http://schemas.microsoft.com/office/drawing/2014/main" id="{D205FEE6-02A4-334F-9347-90450551E306}"/>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0" name="Прямая соединительная линия 197">
                <a:extLst>
                  <a:ext uri="{FF2B5EF4-FFF2-40B4-BE49-F238E27FC236}">
                    <a16:creationId xmlns:a16="http://schemas.microsoft.com/office/drawing/2014/main" id="{A20AC5F7-C75B-404F-9803-F253F4D3355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1" name="Прямая соединительная линия 198">
                <a:extLst>
                  <a:ext uri="{FF2B5EF4-FFF2-40B4-BE49-F238E27FC236}">
                    <a16:creationId xmlns:a16="http://schemas.microsoft.com/office/drawing/2014/main" id="{8DBACB99-2C75-9348-B614-E0CE2F1928CC}"/>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2" name="Овал 199">
                <a:extLst>
                  <a:ext uri="{FF2B5EF4-FFF2-40B4-BE49-F238E27FC236}">
                    <a16:creationId xmlns:a16="http://schemas.microsoft.com/office/drawing/2014/main" id="{1CC9EB22-0CA0-344E-810B-90994BD0A13B}"/>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3" name="Овал 200">
                <a:extLst>
                  <a:ext uri="{FF2B5EF4-FFF2-40B4-BE49-F238E27FC236}">
                    <a16:creationId xmlns:a16="http://schemas.microsoft.com/office/drawing/2014/main" id="{291A9482-97D9-0940-9A17-B696E11824BB}"/>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4" name="Овал 201">
                <a:extLst>
                  <a:ext uri="{FF2B5EF4-FFF2-40B4-BE49-F238E27FC236}">
                    <a16:creationId xmlns:a16="http://schemas.microsoft.com/office/drawing/2014/main" id="{810B3C8E-FAC1-714D-93E2-5D30021BABE9}"/>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5" name="Овал 202">
                <a:extLst>
                  <a:ext uri="{FF2B5EF4-FFF2-40B4-BE49-F238E27FC236}">
                    <a16:creationId xmlns:a16="http://schemas.microsoft.com/office/drawing/2014/main" id="{E52494DF-04A7-9B41-BD73-EBDB63C191FF}"/>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6" name="Овал 203">
                <a:extLst>
                  <a:ext uri="{FF2B5EF4-FFF2-40B4-BE49-F238E27FC236}">
                    <a16:creationId xmlns:a16="http://schemas.microsoft.com/office/drawing/2014/main" id="{996D44DE-FC87-C047-86F8-DF6FC6724AD7}"/>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7" name="Овал 204">
                <a:extLst>
                  <a:ext uri="{FF2B5EF4-FFF2-40B4-BE49-F238E27FC236}">
                    <a16:creationId xmlns:a16="http://schemas.microsoft.com/office/drawing/2014/main" id="{5DFD6A0A-AD07-F444-B8A4-391AF3C6EC85}"/>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8" name="Овал 205">
                <a:extLst>
                  <a:ext uri="{FF2B5EF4-FFF2-40B4-BE49-F238E27FC236}">
                    <a16:creationId xmlns:a16="http://schemas.microsoft.com/office/drawing/2014/main" id="{C12AE92E-ED96-F04F-9FC4-A9ED923565CA}"/>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90" name="Группа 206">
              <a:extLst>
                <a:ext uri="{FF2B5EF4-FFF2-40B4-BE49-F238E27FC236}">
                  <a16:creationId xmlns:a16="http://schemas.microsoft.com/office/drawing/2014/main" id="{598C9E88-FAC2-9944-9368-0A8609257FC3}"/>
                </a:ext>
              </a:extLst>
            </p:cNvPr>
            <p:cNvGrpSpPr/>
            <p:nvPr/>
          </p:nvGrpSpPr>
          <p:grpSpPr>
            <a:xfrm>
              <a:off x="-1" y="-1"/>
              <a:ext cx="995938" cy="1041126"/>
              <a:chOff x="0" y="0"/>
              <a:chExt cx="995936" cy="1041124"/>
            </a:xfrm>
          </p:grpSpPr>
          <p:sp>
            <p:nvSpPr>
              <p:cNvPr id="407" name="Прямая соединительная линия 207">
                <a:extLst>
                  <a:ext uri="{FF2B5EF4-FFF2-40B4-BE49-F238E27FC236}">
                    <a16:creationId xmlns:a16="http://schemas.microsoft.com/office/drawing/2014/main" id="{872CD16C-CFD7-4243-A8E0-41CEEC8F73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8" name="Прямая соединительная линия 208">
                <a:extLst>
                  <a:ext uri="{FF2B5EF4-FFF2-40B4-BE49-F238E27FC236}">
                    <a16:creationId xmlns:a16="http://schemas.microsoft.com/office/drawing/2014/main" id="{2ACB56BB-CD9D-8B47-91C2-3CC3F946769B}"/>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9" name="Прямая соединительная линия 209">
                <a:extLst>
                  <a:ext uri="{FF2B5EF4-FFF2-40B4-BE49-F238E27FC236}">
                    <a16:creationId xmlns:a16="http://schemas.microsoft.com/office/drawing/2014/main" id="{F43C006F-1C60-354E-81CC-904E9E1654D1}"/>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0" name="Прямая соединительная линия 210">
                <a:extLst>
                  <a:ext uri="{FF2B5EF4-FFF2-40B4-BE49-F238E27FC236}">
                    <a16:creationId xmlns:a16="http://schemas.microsoft.com/office/drawing/2014/main" id="{B86FB8CA-B6DD-C843-A15D-A46D3A9BE52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1" name="Овал 211">
                <a:extLst>
                  <a:ext uri="{FF2B5EF4-FFF2-40B4-BE49-F238E27FC236}">
                    <a16:creationId xmlns:a16="http://schemas.microsoft.com/office/drawing/2014/main" id="{F651EA76-3B83-B444-944C-7D8D320936C4}"/>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2" name="Овал 212">
                <a:extLst>
                  <a:ext uri="{FF2B5EF4-FFF2-40B4-BE49-F238E27FC236}">
                    <a16:creationId xmlns:a16="http://schemas.microsoft.com/office/drawing/2014/main" id="{1890AEF0-E2E0-6549-992F-1E1E765774E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3" name="Овал 213">
                <a:extLst>
                  <a:ext uri="{FF2B5EF4-FFF2-40B4-BE49-F238E27FC236}">
                    <a16:creationId xmlns:a16="http://schemas.microsoft.com/office/drawing/2014/main" id="{FEE310B7-F5DA-4B40-BF0B-359480989731}"/>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4" name="Овал 214">
                <a:extLst>
                  <a:ext uri="{FF2B5EF4-FFF2-40B4-BE49-F238E27FC236}">
                    <a16:creationId xmlns:a16="http://schemas.microsoft.com/office/drawing/2014/main" id="{E09B8D55-FDBF-B74A-99A3-C4C97E3E53FF}"/>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5" name="Овал 215">
                <a:extLst>
                  <a:ext uri="{FF2B5EF4-FFF2-40B4-BE49-F238E27FC236}">
                    <a16:creationId xmlns:a16="http://schemas.microsoft.com/office/drawing/2014/main" id="{2D824891-493E-8547-946A-B0BB56069DD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1" name="TextBox 216">
              <a:extLst>
                <a:ext uri="{FF2B5EF4-FFF2-40B4-BE49-F238E27FC236}">
                  <a16:creationId xmlns:a16="http://schemas.microsoft.com/office/drawing/2014/main" id="{3148DA93-6FA1-BB4F-8105-8E77956FA0C0}"/>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92" name="Группа 217">
              <a:extLst>
                <a:ext uri="{FF2B5EF4-FFF2-40B4-BE49-F238E27FC236}">
                  <a16:creationId xmlns:a16="http://schemas.microsoft.com/office/drawing/2014/main" id="{B58B6BDE-6DDC-F849-8872-A493191A755D}"/>
                </a:ext>
              </a:extLst>
            </p:cNvPr>
            <p:cNvGrpSpPr/>
            <p:nvPr/>
          </p:nvGrpSpPr>
          <p:grpSpPr>
            <a:xfrm>
              <a:off x="3358184" y="-1"/>
              <a:ext cx="1200295" cy="1041126"/>
              <a:chOff x="0" y="0"/>
              <a:chExt cx="1200294" cy="1041124"/>
            </a:xfrm>
          </p:grpSpPr>
          <p:sp>
            <p:nvSpPr>
              <p:cNvPr id="394" name="Прямая соединительная линия 218">
                <a:extLst>
                  <a:ext uri="{FF2B5EF4-FFF2-40B4-BE49-F238E27FC236}">
                    <a16:creationId xmlns:a16="http://schemas.microsoft.com/office/drawing/2014/main" id="{03779BA7-3B2E-D248-95B8-0D40AD7E2F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5" name="Прямая соединительная линия 219">
                <a:extLst>
                  <a:ext uri="{FF2B5EF4-FFF2-40B4-BE49-F238E27FC236}">
                    <a16:creationId xmlns:a16="http://schemas.microsoft.com/office/drawing/2014/main" id="{D17CBD2A-A595-7F49-8414-1828F431D06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6" name="Прямая соединительная линия 220">
                <a:extLst>
                  <a:ext uri="{FF2B5EF4-FFF2-40B4-BE49-F238E27FC236}">
                    <a16:creationId xmlns:a16="http://schemas.microsoft.com/office/drawing/2014/main" id="{074F25B1-3D52-A247-8F35-00D3716AD3E8}"/>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7" name="Прямая соединительная линия 221">
                <a:extLst>
                  <a:ext uri="{FF2B5EF4-FFF2-40B4-BE49-F238E27FC236}">
                    <a16:creationId xmlns:a16="http://schemas.microsoft.com/office/drawing/2014/main" id="{A9AA29AB-3935-0740-BA9F-4BF3B551BD65}"/>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8" name="Прямая соединительная линия 222">
                <a:extLst>
                  <a:ext uri="{FF2B5EF4-FFF2-40B4-BE49-F238E27FC236}">
                    <a16:creationId xmlns:a16="http://schemas.microsoft.com/office/drawing/2014/main" id="{F0BC2E38-4933-A241-8F2C-CC231B95C118}"/>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9" name="Прямая соединительная линия 223">
                <a:extLst>
                  <a:ext uri="{FF2B5EF4-FFF2-40B4-BE49-F238E27FC236}">
                    <a16:creationId xmlns:a16="http://schemas.microsoft.com/office/drawing/2014/main" id="{DCC54B17-7B33-6644-AD46-A9D18F1B6075}"/>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0" name="Овал 224">
                <a:extLst>
                  <a:ext uri="{FF2B5EF4-FFF2-40B4-BE49-F238E27FC236}">
                    <a16:creationId xmlns:a16="http://schemas.microsoft.com/office/drawing/2014/main" id="{FC07173F-575F-C348-AE4A-22CA8F20B2E3}"/>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1" name="Овал 225">
                <a:extLst>
                  <a:ext uri="{FF2B5EF4-FFF2-40B4-BE49-F238E27FC236}">
                    <a16:creationId xmlns:a16="http://schemas.microsoft.com/office/drawing/2014/main" id="{61781384-E7E8-D545-96A6-9747259D3134}"/>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2" name="Овал 226">
                <a:extLst>
                  <a:ext uri="{FF2B5EF4-FFF2-40B4-BE49-F238E27FC236}">
                    <a16:creationId xmlns:a16="http://schemas.microsoft.com/office/drawing/2014/main" id="{16E3F8CB-7580-AC4E-A543-D39EC1DADA08}"/>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3" name="Овал 227">
                <a:extLst>
                  <a:ext uri="{FF2B5EF4-FFF2-40B4-BE49-F238E27FC236}">
                    <a16:creationId xmlns:a16="http://schemas.microsoft.com/office/drawing/2014/main" id="{93D98AD6-64DB-7B40-AB25-1C7252878523}"/>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4" name="Овал 228">
                <a:extLst>
                  <a:ext uri="{FF2B5EF4-FFF2-40B4-BE49-F238E27FC236}">
                    <a16:creationId xmlns:a16="http://schemas.microsoft.com/office/drawing/2014/main" id="{90D08442-F4C7-D249-BC17-BC246C89B53E}"/>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5" name="Овал 229">
                <a:extLst>
                  <a:ext uri="{FF2B5EF4-FFF2-40B4-BE49-F238E27FC236}">
                    <a16:creationId xmlns:a16="http://schemas.microsoft.com/office/drawing/2014/main" id="{4682F780-1FFC-DF49-8C6F-782155DA5C20}"/>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6" name="Овал 230">
                <a:extLst>
                  <a:ext uri="{FF2B5EF4-FFF2-40B4-BE49-F238E27FC236}">
                    <a16:creationId xmlns:a16="http://schemas.microsoft.com/office/drawing/2014/main" id="{601DFCFE-43DE-2543-B03C-046524E9EA1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3" name="TextBox 216">
              <a:extLst>
                <a:ext uri="{FF2B5EF4-FFF2-40B4-BE49-F238E27FC236}">
                  <a16:creationId xmlns:a16="http://schemas.microsoft.com/office/drawing/2014/main" id="{A0A4D10C-3569-794E-9F0D-F1EF4915D337}"/>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grpSp>
        <p:nvGrpSpPr>
          <p:cNvPr id="375" name="Group">
            <a:extLst>
              <a:ext uri="{FF2B5EF4-FFF2-40B4-BE49-F238E27FC236}">
                <a16:creationId xmlns:a16="http://schemas.microsoft.com/office/drawing/2014/main" id="{71B59731-894D-4C45-BB93-3CC65D09572C}"/>
              </a:ext>
            </a:extLst>
          </p:cNvPr>
          <p:cNvGrpSpPr/>
          <p:nvPr/>
        </p:nvGrpSpPr>
        <p:grpSpPr>
          <a:xfrm>
            <a:off x="13012960" y="12356612"/>
            <a:ext cx="1136820" cy="223858"/>
            <a:chOff x="0" y="0"/>
            <a:chExt cx="1136892" cy="178898"/>
          </a:xfrm>
        </p:grpSpPr>
        <p:sp>
          <p:nvSpPr>
            <p:cNvPr id="385" name="Прямоугольник 141">
              <a:extLst>
                <a:ext uri="{FF2B5EF4-FFF2-40B4-BE49-F238E27FC236}">
                  <a16:creationId xmlns:a16="http://schemas.microsoft.com/office/drawing/2014/main" id="{01450C27-668B-B644-958A-B48C22C6B119}"/>
                </a:ext>
              </a:extLst>
            </p:cNvPr>
            <p:cNvSpPr/>
            <p:nvPr/>
          </p:nvSpPr>
          <p:spPr>
            <a:xfrm rot="10800000" flipH="1">
              <a:off x="24550" y="2882"/>
              <a:ext cx="1112343"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6" name="Прямоугольник 238">
              <a:extLst>
                <a:ext uri="{FF2B5EF4-FFF2-40B4-BE49-F238E27FC236}">
                  <a16:creationId xmlns:a16="http://schemas.microsoft.com/office/drawing/2014/main" id="{C3B6A094-6E09-294E-B27B-19EB3AE192EC}"/>
                </a:ext>
              </a:extLst>
            </p:cNvPr>
            <p:cNvSpPr/>
            <p:nvPr/>
          </p:nvSpPr>
          <p:spPr>
            <a:xfrm rot="10800000" flipH="1">
              <a:off x="0" y="0"/>
              <a:ext cx="9959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6" name="Group">
            <a:extLst>
              <a:ext uri="{FF2B5EF4-FFF2-40B4-BE49-F238E27FC236}">
                <a16:creationId xmlns:a16="http://schemas.microsoft.com/office/drawing/2014/main" id="{AC2941CB-85FD-F642-8241-BA665636C3C6}"/>
              </a:ext>
            </a:extLst>
          </p:cNvPr>
          <p:cNvGrpSpPr/>
          <p:nvPr/>
        </p:nvGrpSpPr>
        <p:grpSpPr>
          <a:xfrm>
            <a:off x="15694385" y="12403021"/>
            <a:ext cx="1113731" cy="176007"/>
            <a:chOff x="0" y="0"/>
            <a:chExt cx="1113802" cy="176016"/>
          </a:xfrm>
        </p:grpSpPr>
        <p:sp>
          <p:nvSpPr>
            <p:cNvPr id="383" name="Прямоугольник 141">
              <a:extLst>
                <a:ext uri="{FF2B5EF4-FFF2-40B4-BE49-F238E27FC236}">
                  <a16:creationId xmlns:a16="http://schemas.microsoft.com/office/drawing/2014/main" id="{FC61DDFE-AA92-894A-8A12-73BF57E3DE9C}"/>
                </a:ext>
              </a:extLst>
            </p:cNvPr>
            <p:cNvSpPr/>
            <p:nvPr/>
          </p:nvSpPr>
          <p:spPr>
            <a:xfrm rot="10800000" flipH="1">
              <a:off x="1459"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4" name="Прямоугольник 238">
              <a:extLst>
                <a:ext uri="{FF2B5EF4-FFF2-40B4-BE49-F238E27FC236}">
                  <a16:creationId xmlns:a16="http://schemas.microsoft.com/office/drawing/2014/main" id="{E40DFCFD-9652-344D-846C-037EFDCEBC48}"/>
                </a:ext>
              </a:extLst>
            </p:cNvPr>
            <p:cNvSpPr/>
            <p:nvPr/>
          </p:nvSpPr>
          <p:spPr>
            <a:xfrm rot="10800000" flipH="1">
              <a:off x="0" y="0"/>
              <a:ext cx="7212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7" name="Group">
            <a:extLst>
              <a:ext uri="{FF2B5EF4-FFF2-40B4-BE49-F238E27FC236}">
                <a16:creationId xmlns:a16="http://schemas.microsoft.com/office/drawing/2014/main" id="{42DDAFF9-396D-0544-AF35-3A0531AE05A9}"/>
              </a:ext>
            </a:extLst>
          </p:cNvPr>
          <p:cNvGrpSpPr/>
          <p:nvPr/>
        </p:nvGrpSpPr>
        <p:grpSpPr>
          <a:xfrm>
            <a:off x="20014125" y="12491466"/>
            <a:ext cx="1119209" cy="176007"/>
            <a:chOff x="0" y="0"/>
            <a:chExt cx="1119280" cy="176016"/>
          </a:xfrm>
        </p:grpSpPr>
        <p:sp>
          <p:nvSpPr>
            <p:cNvPr id="381" name="Прямоугольник 141">
              <a:extLst>
                <a:ext uri="{FF2B5EF4-FFF2-40B4-BE49-F238E27FC236}">
                  <a16:creationId xmlns:a16="http://schemas.microsoft.com/office/drawing/2014/main" id="{52553FA8-8803-3F42-82DF-6D9F3222FDC4}"/>
                </a:ext>
              </a:extLst>
            </p:cNvPr>
            <p:cNvSpPr/>
            <p:nvPr/>
          </p:nvSpPr>
          <p:spPr>
            <a:xfrm rot="10800000" flipH="1">
              <a:off x="6937"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2" name="Прямоугольник 238">
              <a:extLst>
                <a:ext uri="{FF2B5EF4-FFF2-40B4-BE49-F238E27FC236}">
                  <a16:creationId xmlns:a16="http://schemas.microsoft.com/office/drawing/2014/main" id="{B71273CC-9408-FC41-83C8-D0E333F63744}"/>
                </a:ext>
              </a:extLst>
            </p:cNvPr>
            <p:cNvSpPr/>
            <p:nvPr/>
          </p:nvSpPr>
          <p:spPr>
            <a:xfrm rot="10800000" flipH="1">
              <a:off x="0" y="0"/>
              <a:ext cx="299734"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378" name="TextBox 144">
            <a:extLst>
              <a:ext uri="{FF2B5EF4-FFF2-40B4-BE49-F238E27FC236}">
                <a16:creationId xmlns:a16="http://schemas.microsoft.com/office/drawing/2014/main" id="{6D71321D-0EE7-7E4F-980E-ACF68E76F894}"/>
              </a:ext>
            </a:extLst>
          </p:cNvPr>
          <p:cNvSpPr txBox="1"/>
          <p:nvPr/>
        </p:nvSpPr>
        <p:spPr>
          <a:xfrm>
            <a:off x="13053114" y="12745069"/>
            <a:ext cx="1372248" cy="4696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Big error</a:t>
            </a:r>
          </a:p>
        </p:txBody>
      </p:sp>
      <p:sp>
        <p:nvSpPr>
          <p:cNvPr id="379" name="TextBox 144">
            <a:extLst>
              <a:ext uri="{FF2B5EF4-FFF2-40B4-BE49-F238E27FC236}">
                <a16:creationId xmlns:a16="http://schemas.microsoft.com/office/drawing/2014/main" id="{AC707CFD-5692-6141-BF2B-C14BA4F969A0}"/>
              </a:ext>
            </a:extLst>
          </p:cNvPr>
          <p:cNvSpPr txBox="1"/>
          <p:nvPr/>
        </p:nvSpPr>
        <p:spPr>
          <a:xfrm>
            <a:off x="15830010" y="12768227"/>
            <a:ext cx="2314824" cy="423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Better</a:t>
            </a:r>
          </a:p>
        </p:txBody>
      </p:sp>
      <p:sp>
        <p:nvSpPr>
          <p:cNvPr id="380" name="TextBox 144">
            <a:extLst>
              <a:ext uri="{FF2B5EF4-FFF2-40B4-BE49-F238E27FC236}">
                <a16:creationId xmlns:a16="http://schemas.microsoft.com/office/drawing/2014/main" id="{6DBA9A60-FB57-254C-B959-F5F5E8CF83B2}"/>
              </a:ext>
            </a:extLst>
          </p:cNvPr>
          <p:cNvSpPr txBox="1"/>
          <p:nvPr/>
        </p:nvSpPr>
        <p:spPr>
          <a:xfrm>
            <a:off x="20166953" y="12748870"/>
            <a:ext cx="2025195" cy="462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Ship it</a:t>
            </a:r>
          </a:p>
        </p:txBody>
      </p:sp>
      <p:sp>
        <p:nvSpPr>
          <p:cNvPr id="2" name="Заголовок 1">
            <a:extLst>
              <a:ext uri="{FF2B5EF4-FFF2-40B4-BE49-F238E27FC236}">
                <a16:creationId xmlns:a16="http://schemas.microsoft.com/office/drawing/2014/main" id="{40A0E7B5-7B15-1F43-A419-110A87B38D8C}"/>
              </a:ext>
            </a:extLst>
          </p:cNvPr>
          <p:cNvSpPr>
            <a:spLocks noGrp="1"/>
          </p:cNvSpPr>
          <p:nvPr>
            <p:ph type="title"/>
          </p:nvPr>
        </p:nvSpPr>
        <p:spPr/>
        <p:txBody>
          <a:bodyPr/>
          <a:lstStyle/>
          <a:p>
            <a:pPr algn="ctr"/>
            <a:r>
              <a:rPr lang="en-US" dirty="0">
                <a:solidFill>
                  <a:schemeClr val="bg1"/>
                </a:solidFill>
              </a:rPr>
              <a:t>Data at hand</a:t>
            </a:r>
            <a:endParaRPr lang="ru-RU" dirty="0">
              <a:solidFill>
                <a:schemeClr val="bg1"/>
              </a:solidFill>
            </a:endParaRPr>
          </a:p>
        </p:txBody>
      </p:sp>
      <p:sp>
        <p:nvSpPr>
          <p:cNvPr id="15" name="Unstructured data">
            <a:extLst>
              <a:ext uri="{FF2B5EF4-FFF2-40B4-BE49-F238E27FC236}">
                <a16:creationId xmlns:a16="http://schemas.microsoft.com/office/drawing/2014/main" id="{1DA00B03-4CBE-564F-B4E2-CBF1472B63B2}"/>
              </a:ext>
            </a:extLst>
          </p:cNvPr>
          <p:cNvSpPr txBox="1"/>
          <p:nvPr/>
        </p:nvSpPr>
        <p:spPr>
          <a:xfrm>
            <a:off x="1579563" y="3204965"/>
            <a:ext cx="9880600"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4800" baseline="0" dirty="0">
                <a:solidFill>
                  <a:schemeClr val="bg1"/>
                </a:solidFill>
              </a:rPr>
              <a:t>Unstructured data</a:t>
            </a:r>
          </a:p>
        </p:txBody>
      </p:sp>
      <p:sp>
        <p:nvSpPr>
          <p:cNvPr id="16" name="Tabular (or structured) data">
            <a:extLst>
              <a:ext uri="{FF2B5EF4-FFF2-40B4-BE49-F238E27FC236}">
                <a16:creationId xmlns:a16="http://schemas.microsoft.com/office/drawing/2014/main" id="{15864639-0AB8-0A41-B1B1-78B2AE92F5AA}"/>
              </a:ext>
            </a:extLst>
          </p:cNvPr>
          <p:cNvSpPr txBox="1"/>
          <p:nvPr/>
        </p:nvSpPr>
        <p:spPr>
          <a:xfrm>
            <a:off x="12917075" y="2748258"/>
            <a:ext cx="9912918"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1" baseline="6521"/>
            </a:lvl1pPr>
          </a:lstStyle>
          <a:p>
            <a:pPr algn="ctr"/>
            <a:r>
              <a:rPr lang="en-US" sz="4800" baseline="0" dirty="0">
                <a:solidFill>
                  <a:schemeClr val="bg1"/>
                </a:solidFill>
              </a:rPr>
              <a:t>Tabular (or structured) data</a:t>
            </a:r>
          </a:p>
        </p:txBody>
      </p:sp>
      <p:sp>
        <p:nvSpPr>
          <p:cNvPr id="19" name="Line">
            <a:extLst>
              <a:ext uri="{FF2B5EF4-FFF2-40B4-BE49-F238E27FC236}">
                <a16:creationId xmlns:a16="http://schemas.microsoft.com/office/drawing/2014/main" id="{949A41C2-A338-244D-AD6B-53776E9707E0}"/>
              </a:ext>
            </a:extLst>
          </p:cNvPr>
          <p:cNvSpPr/>
          <p:nvPr/>
        </p:nvSpPr>
        <p:spPr>
          <a:xfrm>
            <a:off x="16211931" y="876417"/>
            <a:ext cx="1121473" cy="525677"/>
          </a:xfrm>
          <a:prstGeom prst="line">
            <a:avLst/>
          </a:prstGeom>
          <a:ln w="38100">
            <a:solidFill>
              <a:srgbClr val="000000"/>
            </a:solidFill>
            <a:miter lim="400000"/>
            <a:tailEnd type="arrow"/>
          </a:ln>
        </p:spPr>
        <p:txBody>
          <a:bodyPr lIns="38098" tIns="38098" rIns="38098" bIns="38098" anchor="ctr"/>
          <a:lstStyle/>
          <a:p>
            <a:pPr defTabSz="825417">
              <a:lnSpc>
                <a:spcPts val="5999"/>
              </a:lnSpc>
              <a:spcBef>
                <a:spcPts val="3000"/>
              </a:spcBef>
              <a:defRPr sz="4600" baseline="6521"/>
            </a:pPr>
            <a:endParaRPr sz="4600">
              <a:solidFill>
                <a:schemeClr val="bg1"/>
              </a:solidFill>
            </a:endParaRPr>
          </a:p>
        </p:txBody>
      </p:sp>
      <p:pic>
        <p:nvPicPr>
          <p:cNvPr id="313" name="seqcore_slider_img_resized.jpg" descr="seqcore_slider_img_resized.jpg">
            <a:extLst>
              <a:ext uri="{FF2B5EF4-FFF2-40B4-BE49-F238E27FC236}">
                <a16:creationId xmlns:a16="http://schemas.microsoft.com/office/drawing/2014/main" id="{38297BD0-78AC-E54E-9879-A57FF2257A7D}"/>
              </a:ext>
            </a:extLst>
          </p:cNvPr>
          <p:cNvPicPr>
            <a:picLocks noChangeAspect="1"/>
          </p:cNvPicPr>
          <p:nvPr/>
        </p:nvPicPr>
        <p:blipFill>
          <a:blip r:embed="rId3"/>
          <a:stretch>
            <a:fillRect/>
          </a:stretch>
        </p:blipFill>
        <p:spPr>
          <a:xfrm>
            <a:off x="3676586" y="5510570"/>
            <a:ext cx="2250233" cy="843839"/>
          </a:xfrm>
          <a:prstGeom prst="rect">
            <a:avLst/>
          </a:prstGeom>
          <a:ln w="12700" cap="flat">
            <a:noFill/>
            <a:miter lim="400000"/>
          </a:ln>
          <a:effectLst/>
        </p:spPr>
      </p:pic>
      <p:sp>
        <p:nvSpPr>
          <p:cNvPr id="314" name="DNA">
            <a:extLst>
              <a:ext uri="{FF2B5EF4-FFF2-40B4-BE49-F238E27FC236}">
                <a16:creationId xmlns:a16="http://schemas.microsoft.com/office/drawing/2014/main" id="{A09444CA-B74F-2840-9238-702B88D1E769}"/>
              </a:ext>
            </a:extLst>
          </p:cNvPr>
          <p:cNvSpPr txBox="1"/>
          <p:nvPr/>
        </p:nvSpPr>
        <p:spPr>
          <a:xfrm>
            <a:off x="2147083" y="6961091"/>
            <a:ext cx="5309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dirty="0">
                <a:solidFill>
                  <a:schemeClr val="bg1"/>
                </a:solidFill>
              </a:rPr>
              <a:t>DNA</a:t>
            </a:r>
          </a:p>
        </p:txBody>
      </p:sp>
      <p:sp>
        <p:nvSpPr>
          <p:cNvPr id="316" name="Open Book">
            <a:extLst>
              <a:ext uri="{FF2B5EF4-FFF2-40B4-BE49-F238E27FC236}">
                <a16:creationId xmlns:a16="http://schemas.microsoft.com/office/drawing/2014/main" id="{95E42AD1-E926-A74C-B608-4601D9D0AA36}"/>
              </a:ext>
            </a:extLst>
          </p:cNvPr>
          <p:cNvSpPr/>
          <p:nvPr/>
        </p:nvSpPr>
        <p:spPr>
          <a:xfrm>
            <a:off x="9805485" y="5310200"/>
            <a:ext cx="1284297" cy="118907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dirty="0">
              <a:solidFill>
                <a:schemeClr val="bg1"/>
              </a:solidFill>
            </a:endParaRPr>
          </a:p>
        </p:txBody>
      </p:sp>
      <p:sp>
        <p:nvSpPr>
          <p:cNvPr id="317" name="Text">
            <a:extLst>
              <a:ext uri="{FF2B5EF4-FFF2-40B4-BE49-F238E27FC236}">
                <a16:creationId xmlns:a16="http://schemas.microsoft.com/office/drawing/2014/main" id="{8B5340B7-21ED-CC47-BEF9-DE095A85F85F}"/>
              </a:ext>
            </a:extLst>
          </p:cNvPr>
          <p:cNvSpPr txBox="1"/>
          <p:nvPr/>
        </p:nvSpPr>
        <p:spPr>
          <a:xfrm>
            <a:off x="9380014" y="6961091"/>
            <a:ext cx="2135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sp>
        <p:nvSpPr>
          <p:cNvPr id="319" name="Headphones">
            <a:extLst>
              <a:ext uri="{FF2B5EF4-FFF2-40B4-BE49-F238E27FC236}">
                <a16:creationId xmlns:a16="http://schemas.microsoft.com/office/drawing/2014/main" id="{711FF78E-84F3-1647-9E02-AAB5480D9BAF}"/>
              </a:ext>
            </a:extLst>
          </p:cNvPr>
          <p:cNvSpPr/>
          <p:nvPr/>
        </p:nvSpPr>
        <p:spPr>
          <a:xfrm>
            <a:off x="1700637" y="5274449"/>
            <a:ext cx="1202476" cy="1274144"/>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320" name="Music">
            <a:extLst>
              <a:ext uri="{FF2B5EF4-FFF2-40B4-BE49-F238E27FC236}">
                <a16:creationId xmlns:a16="http://schemas.microsoft.com/office/drawing/2014/main" id="{F4AF6FE0-F072-DC4F-A4FA-F1AF2F584BA8}"/>
              </a:ext>
            </a:extLst>
          </p:cNvPr>
          <p:cNvSpPr txBox="1"/>
          <p:nvPr/>
        </p:nvSpPr>
        <p:spPr>
          <a:xfrm>
            <a:off x="-187872" y="6961091"/>
            <a:ext cx="491302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321" name="Well engineered features">
            <a:extLst>
              <a:ext uri="{FF2B5EF4-FFF2-40B4-BE49-F238E27FC236}">
                <a16:creationId xmlns:a16="http://schemas.microsoft.com/office/drawing/2014/main" id="{DC291705-7176-4146-A26D-29D4D5370D10}"/>
              </a:ext>
            </a:extLst>
          </p:cNvPr>
          <p:cNvSpPr txBox="1"/>
          <p:nvPr/>
        </p:nvSpPr>
        <p:spPr>
          <a:xfrm>
            <a:off x="12931775" y="3492102"/>
            <a:ext cx="9871075" cy="1023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Well engineered features</a:t>
            </a:r>
          </a:p>
        </p:txBody>
      </p:sp>
      <p:pic>
        <p:nvPicPr>
          <p:cNvPr id="365" name="Image" descr="Image">
            <a:extLst>
              <a:ext uri="{FF2B5EF4-FFF2-40B4-BE49-F238E27FC236}">
                <a16:creationId xmlns:a16="http://schemas.microsoft.com/office/drawing/2014/main" id="{21A3D4E6-9BB7-4244-AD42-19A924A2788C}"/>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551227" y="11094443"/>
            <a:ext cx="1937272" cy="1929028"/>
          </a:xfrm>
          <a:prstGeom prst="rect">
            <a:avLst/>
          </a:prstGeom>
          <a:ln w="12700">
            <a:miter lim="400000"/>
          </a:ln>
          <a:effectLst>
            <a:outerShdw blurRad="254000" dist="127000" dir="5400000" rotWithShape="0">
              <a:srgbClr val="000000">
                <a:alpha val="70000"/>
              </a:srgbClr>
            </a:outerShdw>
          </a:effectLst>
        </p:spPr>
      </p:pic>
      <p:graphicFrame>
        <p:nvGraphicFramePr>
          <p:cNvPr id="366" name="Table">
            <a:extLst>
              <a:ext uri="{FF2B5EF4-FFF2-40B4-BE49-F238E27FC236}">
                <a16:creationId xmlns:a16="http://schemas.microsoft.com/office/drawing/2014/main" id="{3B750296-689C-AE4E-BF94-BD0FEE82EE2E}"/>
              </a:ext>
            </a:extLst>
          </p:cNvPr>
          <p:cNvGraphicFramePr/>
          <p:nvPr>
            <p:extLst>
              <p:ext uri="{D42A27DB-BD31-4B8C-83A1-F6EECF244321}">
                <p14:modId xmlns:p14="http://schemas.microsoft.com/office/powerpoint/2010/main" val="896539353"/>
              </p:ext>
            </p:extLst>
          </p:nvPr>
        </p:nvGraphicFramePr>
        <p:xfrm>
          <a:off x="12931775" y="4911278"/>
          <a:ext cx="9898220" cy="2982608"/>
        </p:xfrm>
        <a:graphic>
          <a:graphicData uri="http://schemas.openxmlformats.org/drawingml/2006/table">
            <a:tbl>
              <a:tblPr/>
              <a:tblGrid>
                <a:gridCol w="2474555">
                  <a:extLst>
                    <a:ext uri="{9D8B030D-6E8A-4147-A177-3AD203B41FA5}">
                      <a16:colId xmlns:a16="http://schemas.microsoft.com/office/drawing/2014/main" val="20000"/>
                    </a:ext>
                  </a:extLst>
                </a:gridCol>
                <a:gridCol w="2474555">
                  <a:extLst>
                    <a:ext uri="{9D8B030D-6E8A-4147-A177-3AD203B41FA5}">
                      <a16:colId xmlns:a16="http://schemas.microsoft.com/office/drawing/2014/main" val="20001"/>
                    </a:ext>
                  </a:extLst>
                </a:gridCol>
                <a:gridCol w="2474555">
                  <a:extLst>
                    <a:ext uri="{9D8B030D-6E8A-4147-A177-3AD203B41FA5}">
                      <a16:colId xmlns:a16="http://schemas.microsoft.com/office/drawing/2014/main" val="20002"/>
                    </a:ext>
                  </a:extLst>
                </a:gridCol>
                <a:gridCol w="2474555">
                  <a:extLst>
                    <a:ext uri="{9D8B030D-6E8A-4147-A177-3AD203B41FA5}">
                      <a16:colId xmlns:a16="http://schemas.microsoft.com/office/drawing/2014/main" val="20003"/>
                    </a:ext>
                  </a:extLst>
                </a:gridCol>
              </a:tblGrid>
              <a:tr h="745652">
                <a:tc>
                  <a:txBody>
                    <a:bodyPr/>
                    <a:lstStyle/>
                    <a:p>
                      <a:pPr algn="ctr" defTabSz="825500">
                        <a:lnSpc>
                          <a:spcPct val="90000"/>
                        </a:lnSpc>
                        <a:spcBef>
                          <a:spcPts val="500"/>
                        </a:spcBef>
                        <a:defRPr sz="1800"/>
                      </a:pPr>
                      <a:r>
                        <a:rPr sz="2400" b="1" baseline="12500" dirty="0">
                          <a:solidFill>
                            <a:schemeClr val="bg1"/>
                          </a:solidFill>
                        </a:rPr>
                        <a:t>Music track length</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Year</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a:solidFill>
                            <a:schemeClr val="bg1"/>
                          </a:solidFill>
                        </a:rPr>
                        <a:t>Rating</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Label</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12700">
                      <a:miter lim="400000"/>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745652">
                <a:tc>
                  <a:txBody>
                    <a:bodyPr/>
                    <a:lstStyle/>
                    <a:p>
                      <a:pPr algn="ctr" defTabSz="825500">
                        <a:lnSpc>
                          <a:spcPct val="90000"/>
                        </a:lnSpc>
                        <a:spcBef>
                          <a:spcPts val="500"/>
                        </a:spcBef>
                        <a:defRPr sz="1800"/>
                      </a:pPr>
                      <a:r>
                        <a:rPr sz="2400" baseline="12500">
                          <a:solidFill>
                            <a:schemeClr val="bg1"/>
                          </a:solidFill>
                        </a:rPr>
                        <a:t>2</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1990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3</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745652">
                <a:tc>
                  <a:txBody>
                    <a:bodyPr/>
                    <a:lstStyle/>
                    <a:p>
                      <a:pPr algn="ctr" defTabSz="825500">
                        <a:lnSpc>
                          <a:spcPct val="90000"/>
                        </a:lnSpc>
                        <a:spcBef>
                          <a:spcPts val="500"/>
                        </a:spcBef>
                        <a:defRPr sz="1800"/>
                      </a:pPr>
                      <a:r>
                        <a:rPr sz="2400" baseline="12500">
                          <a:solidFill>
                            <a:schemeClr val="bg1"/>
                          </a:solidFill>
                        </a:rPr>
                        <a:t>3</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a:solidFill>
                            <a:schemeClr val="bg1"/>
                          </a:solidFill>
                        </a:rPr>
                        <a:t>1950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5</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0</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2"/>
                  </a:ext>
                </a:extLst>
              </a:tr>
              <a:tr h="745652">
                <a:tc>
                  <a:txBody>
                    <a:bodyPr/>
                    <a:lstStyle/>
                    <a:p>
                      <a:pPr algn="ctr" defTabSz="825500">
                        <a:lnSpc>
                          <a:spcPct val="90000"/>
                        </a:lnSpc>
                        <a:spcBef>
                          <a:spcPts val="500"/>
                        </a:spcBef>
                        <a:defRPr sz="1800"/>
                      </a:pPr>
                      <a:r>
                        <a:rPr sz="2400" baseline="12500">
                          <a:solidFill>
                            <a:schemeClr val="bg1"/>
                          </a:solidFill>
                        </a:rPr>
                        <a:t>15</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1970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4</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12700">
                      <a:miter lim="400000"/>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368" name="End2End with Deep NN">
            <a:extLst>
              <a:ext uri="{FF2B5EF4-FFF2-40B4-BE49-F238E27FC236}">
                <a16:creationId xmlns:a16="http://schemas.microsoft.com/office/drawing/2014/main" id="{36873C3C-CCDB-FC4B-B446-CE86FAB19A13}"/>
              </a:ext>
            </a:extLst>
          </p:cNvPr>
          <p:cNvSpPr txBox="1"/>
          <p:nvPr/>
        </p:nvSpPr>
        <p:spPr>
          <a:xfrm>
            <a:off x="1598789" y="9670561"/>
            <a:ext cx="9861374"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End2End with Deep NN</a:t>
            </a:r>
          </a:p>
        </p:txBody>
      </p:sp>
      <p:sp>
        <p:nvSpPr>
          <p:cNvPr id="370" name="GBDT">
            <a:extLst>
              <a:ext uri="{FF2B5EF4-FFF2-40B4-BE49-F238E27FC236}">
                <a16:creationId xmlns:a16="http://schemas.microsoft.com/office/drawing/2014/main" id="{B5013820-8030-114D-96EA-03EF40ED9E72}"/>
              </a:ext>
            </a:extLst>
          </p:cNvPr>
          <p:cNvSpPr txBox="1"/>
          <p:nvPr/>
        </p:nvSpPr>
        <p:spPr>
          <a:xfrm>
            <a:off x="12931775" y="9708186"/>
            <a:ext cx="9851849"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GBDT</a:t>
            </a:r>
          </a:p>
        </p:txBody>
      </p:sp>
      <p:pic>
        <p:nvPicPr>
          <p:cNvPr id="463" name="cifar-10.png" descr="cifar-10.png">
            <a:extLst>
              <a:ext uri="{FF2B5EF4-FFF2-40B4-BE49-F238E27FC236}">
                <a16:creationId xmlns:a16="http://schemas.microsoft.com/office/drawing/2014/main" id="{C67E1EC9-626A-4948-BF4A-A06FDC1F8391}"/>
              </a:ext>
            </a:extLst>
          </p:cNvPr>
          <p:cNvPicPr>
            <a:picLocks noChangeAspect="1"/>
          </p:cNvPicPr>
          <p:nvPr/>
        </p:nvPicPr>
        <p:blipFill>
          <a:blip r:embed="rId5"/>
          <a:stretch>
            <a:fillRect/>
          </a:stretch>
        </p:blipFill>
        <p:spPr>
          <a:xfrm>
            <a:off x="7179145" y="5328502"/>
            <a:ext cx="1179332" cy="1189078"/>
          </a:xfrm>
          <a:prstGeom prst="rect">
            <a:avLst/>
          </a:prstGeom>
          <a:ln w="12700" cap="flat">
            <a:noFill/>
            <a:miter lim="400000"/>
          </a:ln>
          <a:effectLst/>
        </p:spPr>
      </p:pic>
      <p:sp>
        <p:nvSpPr>
          <p:cNvPr id="464" name="Images">
            <a:extLst>
              <a:ext uri="{FF2B5EF4-FFF2-40B4-BE49-F238E27FC236}">
                <a16:creationId xmlns:a16="http://schemas.microsoft.com/office/drawing/2014/main" id="{61AEF03B-5F4D-1F47-9330-FCA2E4A1552E}"/>
              </a:ext>
            </a:extLst>
          </p:cNvPr>
          <p:cNvSpPr txBox="1"/>
          <p:nvPr/>
        </p:nvSpPr>
        <p:spPr>
          <a:xfrm>
            <a:off x="6046750" y="6961091"/>
            <a:ext cx="3444123"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cxnSp>
        <p:nvCxnSpPr>
          <p:cNvPr id="175" name="Прямая со стрелкой 174">
            <a:extLst>
              <a:ext uri="{FF2B5EF4-FFF2-40B4-BE49-F238E27FC236}">
                <a16:creationId xmlns:a16="http://schemas.microsoft.com/office/drawing/2014/main" id="{56C57A3F-0DA2-794F-98E9-E9F3582ADA0C}"/>
              </a:ext>
            </a:extLst>
          </p:cNvPr>
          <p:cNvCxnSpPr>
            <a:cxnSpLocks/>
          </p:cNvCxnSpPr>
          <p:nvPr/>
        </p:nvCxnSpPr>
        <p:spPr>
          <a:xfrm>
            <a:off x="1784492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0" name="Прямая со стрелкой 179">
            <a:extLst>
              <a:ext uri="{FF2B5EF4-FFF2-40B4-BE49-F238E27FC236}">
                <a16:creationId xmlns:a16="http://schemas.microsoft.com/office/drawing/2014/main" id="{86C60944-84F3-8C48-8B13-8BC8207F4EF7}"/>
              </a:ext>
            </a:extLst>
          </p:cNvPr>
          <p:cNvCxnSpPr>
            <a:cxnSpLocks/>
          </p:cNvCxnSpPr>
          <p:nvPr/>
        </p:nvCxnSpPr>
        <p:spPr>
          <a:xfrm>
            <a:off x="650635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nvGrpSpPr>
          <p:cNvPr id="29" name="Группа 28">
            <a:extLst>
              <a:ext uri="{FF2B5EF4-FFF2-40B4-BE49-F238E27FC236}">
                <a16:creationId xmlns:a16="http://schemas.microsoft.com/office/drawing/2014/main" id="{C0E8BE74-F758-3D48-B796-B2E3D9094575}"/>
              </a:ext>
            </a:extLst>
          </p:cNvPr>
          <p:cNvGrpSpPr/>
          <p:nvPr/>
        </p:nvGrpSpPr>
        <p:grpSpPr>
          <a:xfrm>
            <a:off x="6499597" y="1396040"/>
            <a:ext cx="11383219" cy="975685"/>
            <a:chOff x="6499597" y="1396040"/>
            <a:chExt cx="11383219" cy="975685"/>
          </a:xfrm>
        </p:grpSpPr>
        <p:grpSp>
          <p:nvGrpSpPr>
            <p:cNvPr id="28" name="Группа 27">
              <a:extLst>
                <a:ext uri="{FF2B5EF4-FFF2-40B4-BE49-F238E27FC236}">
                  <a16:creationId xmlns:a16="http://schemas.microsoft.com/office/drawing/2014/main" id="{2D239646-656E-9C4E-8DDF-108AC94375F0}"/>
                </a:ext>
              </a:extLst>
            </p:cNvPr>
            <p:cNvGrpSpPr/>
            <p:nvPr/>
          </p:nvGrpSpPr>
          <p:grpSpPr>
            <a:xfrm>
              <a:off x="15487717" y="1398396"/>
              <a:ext cx="2395099" cy="973329"/>
              <a:chOff x="15487717" y="1398396"/>
              <a:chExt cx="2395099" cy="973329"/>
            </a:xfrm>
          </p:grpSpPr>
          <p:cxnSp>
            <p:nvCxnSpPr>
              <p:cNvPr id="181" name="Прямая со стрелкой 180">
                <a:extLst>
                  <a:ext uri="{FF2B5EF4-FFF2-40B4-BE49-F238E27FC236}">
                    <a16:creationId xmlns:a16="http://schemas.microsoft.com/office/drawing/2014/main" id="{5FD4E64A-A82A-CE40-93BE-28E039B70032}"/>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2" name="Прямая со стрелкой 181">
                <a:extLst>
                  <a:ext uri="{FF2B5EF4-FFF2-40B4-BE49-F238E27FC236}">
                    <a16:creationId xmlns:a16="http://schemas.microsoft.com/office/drawing/2014/main" id="{EF751310-87FB-2F4E-A565-BC3A89184611}"/>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187" name="Группа 186">
              <a:extLst>
                <a:ext uri="{FF2B5EF4-FFF2-40B4-BE49-F238E27FC236}">
                  <a16:creationId xmlns:a16="http://schemas.microsoft.com/office/drawing/2014/main" id="{BBD5E823-AF87-3F41-8C64-FA73E53C610A}"/>
                </a:ext>
              </a:extLst>
            </p:cNvPr>
            <p:cNvGrpSpPr/>
            <p:nvPr/>
          </p:nvGrpSpPr>
          <p:grpSpPr>
            <a:xfrm flipH="1">
              <a:off x="6499597" y="1396040"/>
              <a:ext cx="2395099" cy="973329"/>
              <a:chOff x="15487717" y="1398396"/>
              <a:chExt cx="2395099" cy="973329"/>
            </a:xfrm>
          </p:grpSpPr>
          <p:cxnSp>
            <p:nvCxnSpPr>
              <p:cNvPr id="188" name="Прямая со стрелкой 187">
                <a:extLst>
                  <a:ext uri="{FF2B5EF4-FFF2-40B4-BE49-F238E27FC236}">
                    <a16:creationId xmlns:a16="http://schemas.microsoft.com/office/drawing/2014/main" id="{850F2B86-6030-604F-98C1-44F2BC81E435}"/>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9" name="Прямая со стрелкой 188">
                <a:extLst>
                  <a:ext uri="{FF2B5EF4-FFF2-40B4-BE49-F238E27FC236}">
                    <a16:creationId xmlns:a16="http://schemas.microsoft.com/office/drawing/2014/main" id="{6044CB6C-2D68-7C4D-91AF-12219F27C3F9}"/>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sp>
        <p:nvSpPr>
          <p:cNvPr id="3" name="Footer Placeholder 2">
            <a:extLst>
              <a:ext uri="{FF2B5EF4-FFF2-40B4-BE49-F238E27FC236}">
                <a16:creationId xmlns:a16="http://schemas.microsoft.com/office/drawing/2014/main" id="{34080093-BDB5-0440-9B55-0B22DD64F8B0}"/>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28334F87-B667-9143-AD52-723133062318}"/>
              </a:ext>
            </a:extLst>
          </p:cNvPr>
          <p:cNvSpPr>
            <a:spLocks noGrp="1"/>
          </p:cNvSpPr>
          <p:nvPr>
            <p:ph type="sldNum" sz="quarter" idx="4"/>
          </p:nvPr>
        </p:nvSpPr>
        <p:spPr/>
        <p:txBody>
          <a:bodyPr/>
          <a:lstStyle/>
          <a:p>
            <a:fld id="{741C03D3-FA44-40EC-9A21-1FC4FEA3E22E}" type="slidenum">
              <a:rPr lang="ru-RU" smtClean="0"/>
              <a:pPr/>
              <a:t>6</a:t>
            </a:fld>
            <a:endParaRPr lang="ru-RU" dirty="0"/>
          </a:p>
        </p:txBody>
      </p:sp>
    </p:spTree>
    <p:extLst>
      <p:ext uri="{BB962C8B-B14F-4D97-AF65-F5344CB8AC3E}">
        <p14:creationId xmlns:p14="http://schemas.microsoft.com/office/powerpoint/2010/main" val="263656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6" name="Прямая со стрелкой 35">
            <a:extLst>
              <a:ext uri="{FF2B5EF4-FFF2-40B4-BE49-F238E27FC236}">
                <a16:creationId xmlns:a16="http://schemas.microsoft.com/office/drawing/2014/main" id="{10B761E1-EEFD-DB4A-BE6E-72DABED52A47}"/>
              </a:ext>
            </a:extLst>
          </p:cNvPr>
          <p:cNvCxnSpPr>
            <a:cxnSpLocks/>
          </p:cNvCxnSpPr>
          <p:nvPr/>
        </p:nvCxnSpPr>
        <p:spPr>
          <a:xfrm>
            <a:off x="9759675" y="474867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C9BD98EF-CC95-0741-9E6B-7223415A357D}"/>
              </a:ext>
            </a:extLst>
          </p:cNvPr>
          <p:cNvCxnSpPr>
            <a:cxnSpLocks/>
          </p:cNvCxnSpPr>
          <p:nvPr/>
        </p:nvCxnSpPr>
        <p:spPr>
          <a:xfrm>
            <a:off x="11868558" y="75801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6CE9C1FA-4485-314A-BDC1-6B169082EE44}"/>
              </a:ext>
            </a:extLst>
          </p:cNvPr>
          <p:cNvCxnSpPr>
            <a:cxnSpLocks/>
          </p:cNvCxnSpPr>
          <p:nvPr/>
        </p:nvCxnSpPr>
        <p:spPr>
          <a:xfrm>
            <a:off x="14266476" y="104249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53" name="Группа 52">
            <a:extLst>
              <a:ext uri="{FF2B5EF4-FFF2-40B4-BE49-F238E27FC236}">
                <a16:creationId xmlns:a16="http://schemas.microsoft.com/office/drawing/2014/main" id="{EB03812F-F006-084E-AF53-A4A5308D33E8}"/>
              </a:ext>
            </a:extLst>
          </p:cNvPr>
          <p:cNvGrpSpPr/>
          <p:nvPr/>
        </p:nvGrpSpPr>
        <p:grpSpPr>
          <a:xfrm>
            <a:off x="11693782" y="10680503"/>
            <a:ext cx="5818483" cy="272990"/>
            <a:chOff x="8325802" y="7763823"/>
            <a:chExt cx="5818483" cy="272990"/>
          </a:xfrm>
        </p:grpSpPr>
        <p:cxnSp>
          <p:nvCxnSpPr>
            <p:cNvPr id="54" name="Прямая со стрелкой 53">
              <a:extLst>
                <a:ext uri="{FF2B5EF4-FFF2-40B4-BE49-F238E27FC236}">
                  <a16:creationId xmlns:a16="http://schemas.microsoft.com/office/drawing/2014/main" id="{4B279AE3-606F-C64F-9A68-ACDE901D6043}"/>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9D8D01CD-46F8-4848-B5D6-DE9435B6B06C}"/>
                </a:ext>
              </a:extLst>
            </p:cNvPr>
            <p:cNvCxnSpPr>
              <a:cxnSpLocks/>
            </p:cNvCxnSpPr>
            <p:nvPr/>
          </p:nvCxnSpPr>
          <p:spPr>
            <a:xfrm>
              <a:off x="14144285"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7" name="Группа 46">
            <a:extLst>
              <a:ext uri="{FF2B5EF4-FFF2-40B4-BE49-F238E27FC236}">
                <a16:creationId xmlns:a16="http://schemas.microsoft.com/office/drawing/2014/main" id="{89E988EE-1D7B-B341-B25B-00A6E5BA6EAE}"/>
              </a:ext>
            </a:extLst>
          </p:cNvPr>
          <p:cNvGrpSpPr/>
          <p:nvPr/>
        </p:nvGrpSpPr>
        <p:grpSpPr>
          <a:xfrm>
            <a:off x="8325802" y="7836503"/>
            <a:ext cx="5914115" cy="272990"/>
            <a:chOff x="8325802" y="7763823"/>
            <a:chExt cx="5914115" cy="272990"/>
          </a:xfrm>
        </p:grpSpPr>
        <p:cxnSp>
          <p:nvCxnSpPr>
            <p:cNvPr id="45" name="Прямая со стрелкой 44">
              <a:extLst>
                <a:ext uri="{FF2B5EF4-FFF2-40B4-BE49-F238E27FC236}">
                  <a16:creationId xmlns:a16="http://schemas.microsoft.com/office/drawing/2014/main" id="{0280B7CA-B286-4C45-9C39-C1D229CF1724}"/>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3A3DD0F6-68DF-D945-8A82-6CC6687E83AF}"/>
                </a:ext>
              </a:extLst>
            </p:cNvPr>
            <p:cNvCxnSpPr>
              <a:cxnSpLocks/>
            </p:cNvCxnSpPr>
            <p:nvPr/>
          </p:nvCxnSpPr>
          <p:spPr>
            <a:xfrm>
              <a:off x="14239917"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8" name="Группа 47">
            <a:extLst>
              <a:ext uri="{FF2B5EF4-FFF2-40B4-BE49-F238E27FC236}">
                <a16:creationId xmlns:a16="http://schemas.microsoft.com/office/drawing/2014/main" id="{CED54B29-199F-0C45-A8A2-AB80996B4BD2}"/>
              </a:ext>
            </a:extLst>
          </p:cNvPr>
          <p:cNvGrpSpPr/>
          <p:nvPr/>
        </p:nvGrpSpPr>
        <p:grpSpPr>
          <a:xfrm>
            <a:off x="6696076" y="5010503"/>
            <a:ext cx="5167340" cy="272990"/>
            <a:chOff x="8325802" y="7763823"/>
            <a:chExt cx="5167340" cy="272990"/>
          </a:xfrm>
        </p:grpSpPr>
        <p:cxnSp>
          <p:nvCxnSpPr>
            <p:cNvPr id="49" name="Прямая со стрелкой 48">
              <a:extLst>
                <a:ext uri="{FF2B5EF4-FFF2-40B4-BE49-F238E27FC236}">
                  <a16:creationId xmlns:a16="http://schemas.microsoft.com/office/drawing/2014/main" id="{EFCCF0E8-F86C-824F-A232-4A863C4A4667}"/>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0" name="Прямая со стрелкой 49">
              <a:extLst>
                <a:ext uri="{FF2B5EF4-FFF2-40B4-BE49-F238E27FC236}">
                  <a16:creationId xmlns:a16="http://schemas.microsoft.com/office/drawing/2014/main" id="{1C5893E6-840E-BB41-AD38-D6A3E5DF0458}"/>
                </a:ext>
              </a:extLst>
            </p:cNvPr>
            <p:cNvCxnSpPr>
              <a:cxnSpLocks/>
            </p:cNvCxnSpPr>
            <p:nvPr/>
          </p:nvCxnSpPr>
          <p:spPr>
            <a:xfrm>
              <a:off x="1349314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sp>
        <p:nvSpPr>
          <p:cNvPr id="2" name="Заголовок 1">
            <a:extLst>
              <a:ext uri="{FF2B5EF4-FFF2-40B4-BE49-F238E27FC236}">
                <a16:creationId xmlns:a16="http://schemas.microsoft.com/office/drawing/2014/main" id="{1A800728-49B2-B141-AE12-9B23864287FC}"/>
              </a:ext>
            </a:extLst>
          </p:cNvPr>
          <p:cNvSpPr>
            <a:spLocks noGrp="1"/>
          </p:cNvSpPr>
          <p:nvPr>
            <p:ph type="title"/>
          </p:nvPr>
        </p:nvSpPr>
        <p:spPr/>
        <p:txBody>
          <a:bodyPr/>
          <a:lstStyle/>
          <a:p>
            <a:r>
              <a:rPr lang="en-US" dirty="0">
                <a:solidFill>
                  <a:schemeClr val="bg1"/>
                </a:solidFill>
              </a:rPr>
              <a:t>Tabular data? Decision trees!</a:t>
            </a:r>
            <a:endParaRPr lang="ru-RU" dirty="0">
              <a:solidFill>
                <a:schemeClr val="bg1"/>
              </a:solidFill>
            </a:endParaRPr>
          </a:p>
        </p:txBody>
      </p:sp>
      <p:grpSp>
        <p:nvGrpSpPr>
          <p:cNvPr id="6" name="Группа 5">
            <a:extLst>
              <a:ext uri="{FF2B5EF4-FFF2-40B4-BE49-F238E27FC236}">
                <a16:creationId xmlns:a16="http://schemas.microsoft.com/office/drawing/2014/main" id="{E2AC90D6-280B-5144-AAC6-1A443EACB96F}"/>
              </a:ext>
            </a:extLst>
          </p:cNvPr>
          <p:cNvGrpSpPr/>
          <p:nvPr/>
        </p:nvGrpSpPr>
        <p:grpSpPr>
          <a:xfrm>
            <a:off x="1846362" y="2429102"/>
            <a:ext cx="20974050" cy="10274476"/>
            <a:chOff x="1343025" y="2001838"/>
            <a:chExt cx="20974050" cy="10274476"/>
          </a:xfrm>
        </p:grpSpPr>
        <p:sp>
          <p:nvSpPr>
            <p:cNvPr id="7" name="Прямоугольник 6">
              <a:extLst>
                <a:ext uri="{FF2B5EF4-FFF2-40B4-BE49-F238E27FC236}">
                  <a16:creationId xmlns:a16="http://schemas.microsoft.com/office/drawing/2014/main" id="{92A6CC71-B116-0F46-A202-0D80141EC593}"/>
                </a:ext>
              </a:extLst>
            </p:cNvPr>
            <p:cNvSpPr/>
            <p:nvPr/>
          </p:nvSpPr>
          <p:spPr>
            <a:xfrm>
              <a:off x="1343025" y="2001838"/>
              <a:ext cx="20974050" cy="10274476"/>
            </a:xfrm>
            <a:prstGeom prst="rect">
              <a:avLst/>
            </a:prstGeom>
            <a:noFill/>
            <a:ln>
              <a:noFill/>
            </a:ln>
          </p:spPr>
        </p:sp>
        <p:sp>
          <p:nvSpPr>
            <p:cNvPr id="14" name="Ромб 13">
              <a:extLst>
                <a:ext uri="{FF2B5EF4-FFF2-40B4-BE49-F238E27FC236}">
                  <a16:creationId xmlns:a16="http://schemas.microsoft.com/office/drawing/2014/main" id="{974F877F-AF95-844A-A564-7F5BE7F11413}"/>
                </a:ext>
              </a:extLst>
            </p:cNvPr>
            <p:cNvSpPr/>
            <p:nvPr/>
          </p:nvSpPr>
          <p:spPr>
            <a:xfrm>
              <a:off x="7254663" y="2035497"/>
              <a:ext cx="4032875" cy="2333057"/>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Полилиния 14">
              <a:extLst>
                <a:ext uri="{FF2B5EF4-FFF2-40B4-BE49-F238E27FC236}">
                  <a16:creationId xmlns:a16="http://schemas.microsoft.com/office/drawing/2014/main" id="{36717B23-90AD-0247-B21E-BE726C677BD4}"/>
                </a:ext>
              </a:extLst>
            </p:cNvPr>
            <p:cNvSpPr/>
            <p:nvPr/>
          </p:nvSpPr>
          <p:spPr>
            <a:xfrm>
              <a:off x="7737767" y="2304092"/>
              <a:ext cx="3019192"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Animal</a:t>
              </a:r>
              <a:r>
                <a:rPr lang="ru-RU" sz="4000" kern="1200" dirty="0">
                  <a:solidFill>
                    <a:schemeClr val="tx1"/>
                  </a:solidFill>
                </a:rPr>
                <a:t>?</a:t>
              </a:r>
            </a:p>
          </p:txBody>
        </p:sp>
        <p:sp>
          <p:nvSpPr>
            <p:cNvPr id="16" name="Овал 15">
              <a:extLst>
                <a:ext uri="{FF2B5EF4-FFF2-40B4-BE49-F238E27FC236}">
                  <a16:creationId xmlns:a16="http://schemas.microsoft.com/office/drawing/2014/main" id="{72525858-135C-8E43-951A-10E25C860BF1}"/>
                </a:ext>
              </a:extLst>
            </p:cNvPr>
            <p:cNvSpPr/>
            <p:nvPr/>
          </p:nvSpPr>
          <p:spPr>
            <a:xfrm>
              <a:off x="5367730" y="4888113"/>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7" name="Полилиния 16">
              <a:extLst>
                <a:ext uri="{FF2B5EF4-FFF2-40B4-BE49-F238E27FC236}">
                  <a16:creationId xmlns:a16="http://schemas.microsoft.com/office/drawing/2014/main" id="{87160767-CDF2-B44B-86E7-F163D5444482}"/>
                </a:ext>
              </a:extLst>
            </p:cNvPr>
            <p:cNvSpPr/>
            <p:nvPr/>
          </p:nvSpPr>
          <p:spPr>
            <a:xfrm>
              <a:off x="5303200" y="5198276"/>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Not a cat</a:t>
              </a:r>
              <a:endParaRPr lang="ru-RU" sz="4000" kern="1200" dirty="0">
                <a:solidFill>
                  <a:schemeClr val="tx1"/>
                </a:solidFill>
              </a:endParaRPr>
            </a:p>
          </p:txBody>
        </p:sp>
        <p:sp>
          <p:nvSpPr>
            <p:cNvPr id="18" name="Ромб 17">
              <a:extLst>
                <a:ext uri="{FF2B5EF4-FFF2-40B4-BE49-F238E27FC236}">
                  <a16:creationId xmlns:a16="http://schemas.microsoft.com/office/drawing/2014/main" id="{B8949128-CF83-8A4A-B918-EB393082497E}"/>
                </a:ext>
              </a:extLst>
            </p:cNvPr>
            <p:cNvSpPr/>
            <p:nvPr/>
          </p:nvSpPr>
          <p:spPr>
            <a:xfrm>
              <a:off x="9331511" y="4836257"/>
              <a:ext cx="4067422" cy="2363759"/>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9" name="Полилиния 18">
              <a:extLst>
                <a:ext uri="{FF2B5EF4-FFF2-40B4-BE49-F238E27FC236}">
                  <a16:creationId xmlns:a16="http://schemas.microsoft.com/office/drawing/2014/main" id="{4D83A7DC-91CA-5C4D-8392-ACA30A4AFDA0}"/>
                </a:ext>
              </a:extLst>
            </p:cNvPr>
            <p:cNvSpPr/>
            <p:nvPr/>
          </p:nvSpPr>
          <p:spPr>
            <a:xfrm>
              <a:off x="10109275" y="5065284"/>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Have whiskers</a:t>
              </a:r>
              <a:r>
                <a:rPr lang="ru-RU" sz="4000" kern="1200" dirty="0">
                  <a:solidFill>
                    <a:schemeClr val="tx1"/>
                  </a:solidFill>
                </a:rPr>
                <a:t>?</a:t>
              </a:r>
            </a:p>
          </p:txBody>
        </p:sp>
        <p:sp>
          <p:nvSpPr>
            <p:cNvPr id="20" name="Овал 19">
              <a:extLst>
                <a:ext uri="{FF2B5EF4-FFF2-40B4-BE49-F238E27FC236}">
                  <a16:creationId xmlns:a16="http://schemas.microsoft.com/office/drawing/2014/main" id="{86B511D2-6DE2-ED42-A863-6F6A4F4FADCA}"/>
                </a:ext>
              </a:extLst>
            </p:cNvPr>
            <p:cNvSpPr/>
            <p:nvPr/>
          </p:nvSpPr>
          <p:spPr>
            <a:xfrm>
              <a:off x="6960153" y="769612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2" name="Ромб 21">
              <a:extLst>
                <a:ext uri="{FF2B5EF4-FFF2-40B4-BE49-F238E27FC236}">
                  <a16:creationId xmlns:a16="http://schemas.microsoft.com/office/drawing/2014/main" id="{5BEC488B-76EC-E741-A22C-B2120190B7B2}"/>
                </a:ext>
              </a:extLst>
            </p:cNvPr>
            <p:cNvSpPr/>
            <p:nvPr/>
          </p:nvSpPr>
          <p:spPr>
            <a:xfrm>
              <a:off x="11749933" y="7674988"/>
              <a:ext cx="4020357" cy="2333444"/>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Полилиния 22">
              <a:extLst>
                <a:ext uri="{FF2B5EF4-FFF2-40B4-BE49-F238E27FC236}">
                  <a16:creationId xmlns:a16="http://schemas.microsoft.com/office/drawing/2014/main" id="{4DCFFAE1-0981-744C-BC2B-49924E9386E4}"/>
                </a:ext>
              </a:extLst>
            </p:cNvPr>
            <p:cNvSpPr/>
            <p:nvPr/>
          </p:nvSpPr>
          <p:spPr>
            <a:xfrm>
              <a:off x="12578590" y="7972931"/>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Purrs</a:t>
              </a:r>
              <a:r>
                <a:rPr lang="ru-RU" sz="4000" kern="1200" dirty="0">
                  <a:solidFill>
                    <a:schemeClr val="tx1"/>
                  </a:solidFill>
                </a:rPr>
                <a:t>?</a:t>
              </a:r>
            </a:p>
          </p:txBody>
        </p:sp>
        <p:sp>
          <p:nvSpPr>
            <p:cNvPr id="24" name="Овал 23">
              <a:extLst>
                <a:ext uri="{FF2B5EF4-FFF2-40B4-BE49-F238E27FC236}">
                  <a16:creationId xmlns:a16="http://schemas.microsoft.com/office/drawing/2014/main" id="{88000F3A-F7B0-284E-8D14-64C204C72ABC}"/>
                </a:ext>
              </a:extLst>
            </p:cNvPr>
            <p:cNvSpPr/>
            <p:nvPr/>
          </p:nvSpPr>
          <p:spPr>
            <a:xfrm>
              <a:off x="10328133" y="1053054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6" name="Овал 25">
              <a:extLst>
                <a:ext uri="{FF2B5EF4-FFF2-40B4-BE49-F238E27FC236}">
                  <a16:creationId xmlns:a16="http://schemas.microsoft.com/office/drawing/2014/main" id="{FFEF8A51-2814-1445-873F-26020AFE8E2A}"/>
                </a:ext>
              </a:extLst>
            </p:cNvPr>
            <p:cNvSpPr/>
            <p:nvPr/>
          </p:nvSpPr>
          <p:spPr>
            <a:xfrm>
              <a:off x="16146617" y="10530549"/>
              <a:ext cx="1724624" cy="1724624"/>
            </a:xfrm>
            <a:prstGeom prst="ellipse">
              <a:avLst/>
            </a:prstGeom>
            <a:solidFill>
              <a:schemeClr val="bg2"/>
            </a:solidFill>
            <a:ln w="635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7" name="Полилиния 26">
              <a:extLst>
                <a:ext uri="{FF2B5EF4-FFF2-40B4-BE49-F238E27FC236}">
                  <a16:creationId xmlns:a16="http://schemas.microsoft.com/office/drawing/2014/main" id="{CCF199C4-4F4E-8247-A35F-D11AE9A60192}"/>
                </a:ext>
              </a:extLst>
            </p:cNvPr>
            <p:cNvSpPr/>
            <p:nvPr/>
          </p:nvSpPr>
          <p:spPr>
            <a:xfrm>
              <a:off x="16146617" y="10551210"/>
              <a:ext cx="1724624" cy="1724624"/>
            </a:xfrm>
            <a:custGeom>
              <a:avLst/>
              <a:gdLst>
                <a:gd name="connsiteX0" fmla="*/ 0 w 943248"/>
                <a:gd name="connsiteY0" fmla="*/ 0 h 1724624"/>
                <a:gd name="connsiteX1" fmla="*/ 943248 w 943248"/>
                <a:gd name="connsiteY1" fmla="*/ 0 h 1724624"/>
                <a:gd name="connsiteX2" fmla="*/ 943248 w 943248"/>
                <a:gd name="connsiteY2" fmla="*/ 1724624 h 1724624"/>
                <a:gd name="connsiteX3" fmla="*/ 0 w 943248"/>
                <a:gd name="connsiteY3" fmla="*/ 1724624 h 1724624"/>
                <a:gd name="connsiteX4" fmla="*/ 0 w 943248"/>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48" h="1724624">
                  <a:moveTo>
                    <a:pt x="0" y="0"/>
                  </a:moveTo>
                  <a:lnTo>
                    <a:pt x="943248" y="0"/>
                  </a:lnTo>
                  <a:lnTo>
                    <a:pt x="943248"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Cat!</a:t>
              </a:r>
              <a:endParaRPr lang="ru-RU" sz="4000" kern="1200" dirty="0">
                <a:solidFill>
                  <a:schemeClr val="tx1"/>
                </a:solidFill>
              </a:endParaRPr>
            </a:p>
          </p:txBody>
        </p:sp>
      </p:grpSp>
      <p:sp>
        <p:nvSpPr>
          <p:cNvPr id="28" name="Полилиния 27">
            <a:extLst>
              <a:ext uri="{FF2B5EF4-FFF2-40B4-BE49-F238E27FC236}">
                <a16:creationId xmlns:a16="http://schemas.microsoft.com/office/drawing/2014/main" id="{9656B7DC-F7E5-004B-9F07-ADF0B29ACB54}"/>
              </a:ext>
            </a:extLst>
          </p:cNvPr>
          <p:cNvSpPr/>
          <p:nvPr/>
        </p:nvSpPr>
        <p:spPr>
          <a:xfrm>
            <a:off x="7398960" y="846135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29" name="Полилиния 28">
            <a:extLst>
              <a:ext uri="{FF2B5EF4-FFF2-40B4-BE49-F238E27FC236}">
                <a16:creationId xmlns:a16="http://schemas.microsoft.com/office/drawing/2014/main" id="{827E5C41-DF1A-DD42-9269-0CEFE84D0018}"/>
              </a:ext>
            </a:extLst>
          </p:cNvPr>
          <p:cNvSpPr/>
          <p:nvPr/>
        </p:nvSpPr>
        <p:spPr>
          <a:xfrm>
            <a:off x="10766940" y="1129577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30" name="TextBox 29">
            <a:extLst>
              <a:ext uri="{FF2B5EF4-FFF2-40B4-BE49-F238E27FC236}">
                <a16:creationId xmlns:a16="http://schemas.microsoft.com/office/drawing/2014/main" id="{DF73DA45-CBB3-A746-9CE1-4ED905084EFA}"/>
              </a:ext>
            </a:extLst>
          </p:cNvPr>
          <p:cNvSpPr txBox="1"/>
          <p:nvPr/>
        </p:nvSpPr>
        <p:spPr>
          <a:xfrm>
            <a:off x="6735749" y="4407067"/>
            <a:ext cx="1208692" cy="914400"/>
          </a:xfrm>
          <a:prstGeom prst="rect">
            <a:avLst/>
          </a:prstGeom>
          <a:noFill/>
        </p:spPr>
        <p:txBody>
          <a:bodyPr wrap="none" lIns="0" tIns="0" rIns="0" bIns="0" rtlCol="0">
            <a:noAutofit/>
          </a:bodyPr>
          <a:lstStyle/>
          <a:p>
            <a:pPr algn="l"/>
            <a:r>
              <a:rPr lang="en-US" sz="3200" dirty="0">
                <a:solidFill>
                  <a:schemeClr val="bg1"/>
                </a:solidFill>
              </a:rPr>
              <a:t>No</a:t>
            </a:r>
            <a:endParaRPr lang="ru-RU" sz="3200" dirty="0">
              <a:solidFill>
                <a:schemeClr val="bg1"/>
              </a:solidFill>
            </a:endParaRPr>
          </a:p>
        </p:txBody>
      </p:sp>
      <p:sp>
        <p:nvSpPr>
          <p:cNvPr id="31" name="TextBox 30">
            <a:extLst>
              <a:ext uri="{FF2B5EF4-FFF2-40B4-BE49-F238E27FC236}">
                <a16:creationId xmlns:a16="http://schemas.microsoft.com/office/drawing/2014/main" id="{DEF8FBF5-2654-D841-8C67-9502EB8C5BC4}"/>
              </a:ext>
            </a:extLst>
          </p:cNvPr>
          <p:cNvSpPr txBox="1"/>
          <p:nvPr/>
        </p:nvSpPr>
        <p:spPr>
          <a:xfrm>
            <a:off x="8325802" y="7205834"/>
            <a:ext cx="1252834"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2" name="TextBox 31">
            <a:extLst>
              <a:ext uri="{FF2B5EF4-FFF2-40B4-BE49-F238E27FC236}">
                <a16:creationId xmlns:a16="http://schemas.microsoft.com/office/drawing/2014/main" id="{7F6375DA-ED6D-1C48-BFBD-C4C7F86B69CE}"/>
              </a:ext>
            </a:extLst>
          </p:cNvPr>
          <p:cNvSpPr txBox="1"/>
          <p:nvPr/>
        </p:nvSpPr>
        <p:spPr>
          <a:xfrm>
            <a:off x="11693782" y="10004180"/>
            <a:ext cx="1050498"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3" name="TextBox 32">
            <a:extLst>
              <a:ext uri="{FF2B5EF4-FFF2-40B4-BE49-F238E27FC236}">
                <a16:creationId xmlns:a16="http://schemas.microsoft.com/office/drawing/2014/main" id="{4860C44F-1862-824B-8352-B1D406F17E07}"/>
              </a:ext>
            </a:extLst>
          </p:cNvPr>
          <p:cNvSpPr txBox="1"/>
          <p:nvPr/>
        </p:nvSpPr>
        <p:spPr>
          <a:xfrm>
            <a:off x="10949423" y="4388240"/>
            <a:ext cx="919135"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sp>
        <p:nvSpPr>
          <p:cNvPr id="34" name="TextBox 33">
            <a:extLst>
              <a:ext uri="{FF2B5EF4-FFF2-40B4-BE49-F238E27FC236}">
                <a16:creationId xmlns:a16="http://schemas.microsoft.com/office/drawing/2014/main" id="{BC0DB24A-AAD4-AA47-8864-F82929A9305F}"/>
              </a:ext>
            </a:extLst>
          </p:cNvPr>
          <p:cNvSpPr txBox="1"/>
          <p:nvPr/>
        </p:nvSpPr>
        <p:spPr>
          <a:xfrm>
            <a:off x="13492981" y="7164570"/>
            <a:ext cx="746936"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a:p>
            <a:pPr algn="r"/>
            <a:endParaRPr lang="ru-RU" sz="3200" dirty="0">
              <a:solidFill>
                <a:schemeClr val="bg1"/>
              </a:solidFill>
            </a:endParaRPr>
          </a:p>
        </p:txBody>
      </p:sp>
      <p:sp>
        <p:nvSpPr>
          <p:cNvPr id="35" name="TextBox 34">
            <a:extLst>
              <a:ext uri="{FF2B5EF4-FFF2-40B4-BE49-F238E27FC236}">
                <a16:creationId xmlns:a16="http://schemas.microsoft.com/office/drawing/2014/main" id="{BEABFACC-EE14-7D48-9A0F-E3CEEA857B69}"/>
              </a:ext>
            </a:extLst>
          </p:cNvPr>
          <p:cNvSpPr txBox="1"/>
          <p:nvPr/>
        </p:nvSpPr>
        <p:spPr>
          <a:xfrm>
            <a:off x="16671748" y="10004180"/>
            <a:ext cx="840517"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cxnSp>
        <p:nvCxnSpPr>
          <p:cNvPr id="37" name="Прямая со стрелкой 36">
            <a:extLst>
              <a:ext uri="{FF2B5EF4-FFF2-40B4-BE49-F238E27FC236}">
                <a16:creationId xmlns:a16="http://schemas.microsoft.com/office/drawing/2014/main" id="{BE2B12F7-2A39-3F4F-B7D3-DFF266730AA3}"/>
              </a:ext>
            </a:extLst>
          </p:cNvPr>
          <p:cNvCxnSpPr>
            <a:cxnSpLocks/>
          </p:cNvCxnSpPr>
          <p:nvPr/>
        </p:nvCxnSpPr>
        <p:spPr>
          <a:xfrm flipH="1">
            <a:off x="6696078" y="5021666"/>
            <a:ext cx="516733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CA832850-20E0-164D-A1F1-DA70C6BF7F8C}"/>
              </a:ext>
            </a:extLst>
          </p:cNvPr>
          <p:cNvCxnSpPr>
            <a:cxnSpLocks/>
          </p:cNvCxnSpPr>
          <p:nvPr/>
        </p:nvCxnSpPr>
        <p:spPr>
          <a:xfrm flipH="1">
            <a:off x="8325802" y="7853126"/>
            <a:ext cx="5914116"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186CE6EB-F0BB-4C49-A101-D0D04B18CB96}"/>
              </a:ext>
            </a:extLst>
          </p:cNvPr>
          <p:cNvCxnSpPr>
            <a:cxnSpLocks/>
          </p:cNvCxnSpPr>
          <p:nvPr/>
        </p:nvCxnSpPr>
        <p:spPr>
          <a:xfrm flipH="1">
            <a:off x="11693782" y="10697926"/>
            <a:ext cx="5818483"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F94D6C89-BB54-0F46-9899-A6CBE1E71B0A}"/>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500C9C49-6B50-6C47-B76E-7242C5FF9685}"/>
              </a:ext>
            </a:extLst>
          </p:cNvPr>
          <p:cNvSpPr>
            <a:spLocks noGrp="1"/>
          </p:cNvSpPr>
          <p:nvPr>
            <p:ph type="sldNum" sz="quarter" idx="4"/>
          </p:nvPr>
        </p:nvSpPr>
        <p:spPr/>
        <p:txBody>
          <a:bodyPr/>
          <a:lstStyle/>
          <a:p>
            <a:fld id="{741C03D3-FA44-40EC-9A21-1FC4FEA3E22E}" type="slidenum">
              <a:rPr lang="ru-RU" smtClean="0"/>
              <a:pPr/>
              <a:t>7</a:t>
            </a:fld>
            <a:endParaRPr lang="ru-RU" dirty="0"/>
          </a:p>
        </p:txBody>
      </p:sp>
    </p:spTree>
    <p:extLst>
      <p:ext uri="{BB962C8B-B14F-4D97-AF65-F5344CB8AC3E}">
        <p14:creationId xmlns:p14="http://schemas.microsoft.com/office/powerpoint/2010/main" val="289717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Big error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897BA712-3F39-7D42-9EDF-00C5A5E9A66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9364E47A-41FE-3A4B-BD71-4B0C8A5ADB34}"/>
              </a:ext>
            </a:extLst>
          </p:cNvPr>
          <p:cNvSpPr>
            <a:spLocks noGrp="1"/>
          </p:cNvSpPr>
          <p:nvPr>
            <p:ph type="sldNum" sz="quarter" idx="4"/>
          </p:nvPr>
        </p:nvSpPr>
        <p:spPr/>
        <p:txBody>
          <a:bodyPr/>
          <a:lstStyle/>
          <a:p>
            <a:fld id="{741C03D3-FA44-40EC-9A21-1FC4FEA3E22E}" type="slidenum">
              <a:rPr lang="ru-RU" smtClean="0"/>
              <a:pPr/>
              <a:t>8</a:t>
            </a:fld>
            <a:endParaRPr lang="ru-RU" dirty="0"/>
          </a:p>
        </p:txBody>
      </p:sp>
    </p:spTree>
    <p:extLst>
      <p:ext uri="{BB962C8B-B14F-4D97-AF65-F5344CB8AC3E}">
        <p14:creationId xmlns:p14="http://schemas.microsoft.com/office/powerpoint/2010/main" val="344172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Better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B0D67F87-95CD-0E41-86FA-44B37B74377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54AD0C35-681A-9041-878A-56305D8AC09A}"/>
              </a:ext>
            </a:extLst>
          </p:cNvPr>
          <p:cNvSpPr>
            <a:spLocks noGrp="1"/>
          </p:cNvSpPr>
          <p:nvPr>
            <p:ph type="sldNum" sz="quarter" idx="4"/>
          </p:nvPr>
        </p:nvSpPr>
        <p:spPr/>
        <p:txBody>
          <a:bodyPr/>
          <a:lstStyle/>
          <a:p>
            <a:fld id="{741C03D3-FA44-40EC-9A21-1FC4FEA3E22E}" type="slidenum">
              <a:rPr lang="ru-RU" smtClean="0"/>
              <a:pPr/>
              <a:t>9</a:t>
            </a:fld>
            <a:endParaRPr lang="ru-RU" dirty="0"/>
          </a:p>
        </p:txBody>
      </p:sp>
    </p:spTree>
    <p:extLst>
      <p:ext uri="{BB962C8B-B14F-4D97-AF65-F5344CB8AC3E}">
        <p14:creationId xmlns:p14="http://schemas.microsoft.com/office/powerpoint/2010/main" val="875601050"/>
      </p:ext>
    </p:extLst>
  </p:cSld>
  <p:clrMapOvr>
    <a:masterClrMapping/>
  </p:clrMapOvr>
</p:sld>
</file>

<file path=ppt/theme/theme1.xml><?xml version="1.0" encoding="utf-8"?>
<a:theme xmlns:a="http://schemas.openxmlformats.org/drawingml/2006/main" name="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Yandex">
      <a:majorFont>
        <a:latin typeface="YS Text Medium"/>
        <a:ea typeface=""/>
        <a:cs typeface=""/>
      </a:majorFont>
      <a:minorFont>
        <a:latin typeface="Y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tIns="216000" bIns="216000" rtlCol="0" anchor="ctr"/>
      <a:lstStyle>
        <a:defPPr algn="ctr">
          <a:defRPr sz="3200" dirty="0">
            <a:ln w="0"/>
            <a:solidFill>
              <a:schemeClr val="tx1"/>
            </a:solidFill>
            <a:latin typeface="YS Text Light"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Yandex_template_Arial</Template>
  <TotalTime>8299</TotalTime>
  <Words>5442</Words>
  <Application>Microsoft Macintosh PowerPoint</Application>
  <PresentationFormat>Custom</PresentationFormat>
  <Paragraphs>556</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 Unicode MS</vt:lpstr>
      <vt:lpstr>Arial</vt:lpstr>
      <vt:lpstr>Avenir Book</vt:lpstr>
      <vt:lpstr>Calibri</vt:lpstr>
      <vt:lpstr>Courier New</vt:lpstr>
      <vt:lpstr>Helvetica Neue</vt:lpstr>
      <vt:lpstr>Yandex Sans Text Light</vt:lpstr>
      <vt:lpstr>YS Text Light</vt:lpstr>
      <vt:lpstr>YS Text Medium</vt:lpstr>
      <vt:lpstr>Yandex</vt:lpstr>
      <vt:lpstr>1_Yandex</vt:lpstr>
      <vt:lpstr>2_Yandex</vt:lpstr>
      <vt:lpstr>Tutorial notebook: practical part prerequisites</vt:lpstr>
      <vt:lpstr>Mastering Gradient Boosting with CatBoost</vt:lpstr>
      <vt:lpstr>Tutorial plan </vt:lpstr>
      <vt:lpstr>Presentation plan</vt:lpstr>
      <vt:lpstr>Applied ML (supervised learning)</vt:lpstr>
      <vt:lpstr>Data at hand</vt:lpstr>
      <vt:lpstr>Tabular data? Decision trees!</vt:lpstr>
      <vt:lpstr>Gradient boosted decision trees</vt:lpstr>
      <vt:lpstr>Gradient boosted decision trees</vt:lpstr>
      <vt:lpstr>Gradient boosted decision trees</vt:lpstr>
      <vt:lpstr>Main Boosting libraries</vt:lpstr>
      <vt:lpstr>CatBoost overview</vt:lpstr>
      <vt:lpstr>CatBoost advantages</vt:lpstr>
      <vt:lpstr>CatBoost in the Wild</vt:lpstr>
      <vt:lpstr>Yandex.Search</vt:lpstr>
      <vt:lpstr>Yandex.Weather</vt:lpstr>
      <vt:lpstr>V100 Training performance: 1000 trees</vt:lpstr>
      <vt:lpstr>Distributed training: multi-host multi-GPU</vt:lpstr>
      <vt:lpstr>Data and knowledge uncertainty</vt:lpstr>
      <vt:lpstr>Categorical features,  texts and embeddings</vt:lpstr>
      <vt:lpstr>Numerical features</vt:lpstr>
      <vt:lpstr>Categorical features</vt:lpstr>
      <vt:lpstr>Categorical features handling</vt:lpstr>
      <vt:lpstr>Online features for categories</vt:lpstr>
      <vt:lpstr>Text features</vt:lpstr>
      <vt:lpstr>Bag of Words</vt:lpstr>
      <vt:lpstr>Naïve Bayes</vt:lpstr>
      <vt:lpstr>BM-25 for MultiClass</vt:lpstr>
      <vt:lpstr>Object embeddings</vt:lpstr>
      <vt:lpstr>Linear discriminant analysis</vt:lpstr>
      <vt:lpstr>kNN</vt:lpstr>
      <vt:lpstr>Features in CatBoost</vt:lpstr>
      <vt:lpstr>Profit from text features and embeddings</vt:lpstr>
      <vt:lpstr>Questions?</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Stanislav Kirillov</dc:creator>
  <cp:keywords/>
  <dc:description/>
  <cp:lastModifiedBy>Microsoft Office User</cp:lastModifiedBy>
  <cp:revision>481</cp:revision>
  <cp:lastPrinted>2021-06-03T12:41:22Z</cp:lastPrinted>
  <dcterms:created xsi:type="dcterms:W3CDTF">2019-10-17T11:07:15Z</dcterms:created>
  <dcterms:modified xsi:type="dcterms:W3CDTF">2021-06-03T13:00:11Z</dcterms:modified>
  <cp:category>presentation technology</cp:category>
</cp:coreProperties>
</file>